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4" r:id="rId3"/>
    <p:sldId id="275" r:id="rId4"/>
    <p:sldId id="288" r:id="rId5"/>
    <p:sldId id="277" r:id="rId6"/>
    <p:sldId id="278" r:id="rId7"/>
    <p:sldId id="279" r:id="rId8"/>
    <p:sldId id="280" r:id="rId9"/>
    <p:sldId id="281" r:id="rId10"/>
    <p:sldId id="283" r:id="rId11"/>
    <p:sldId id="284" r:id="rId12"/>
    <p:sldId id="287" r:id="rId13"/>
    <p:sldId id="285"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snapToGrid="0">
      <p:cViewPr varScale="1">
        <p:scale>
          <a:sx n="90" d="100"/>
          <a:sy n="90" d="100"/>
        </p:scale>
        <p:origin x="4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254C1-C81F-47C0-BF4F-F1E78647FECB}"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980BE-8B82-4024-A251-5C4C08A995B2}" type="slidenum">
              <a:rPr lang="en-US" smtClean="0"/>
              <a:t>‹#›</a:t>
            </a:fld>
            <a:endParaRPr lang="en-US"/>
          </a:p>
        </p:txBody>
      </p:sp>
    </p:spTree>
    <p:extLst>
      <p:ext uri="{BB962C8B-B14F-4D97-AF65-F5344CB8AC3E}">
        <p14:creationId xmlns:p14="http://schemas.microsoft.com/office/powerpoint/2010/main" val="103063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A0AD9A-2CE3-7BB6-CAA7-B7C600EE1B2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40FBF46C-2275-5DDD-E601-DFF7A76AF2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99B1041C-9F02-CB15-249D-E181AD9E1FD0}"/>
              </a:ext>
            </a:extLst>
          </p:cNvPr>
          <p:cNvSpPr>
            <a:spLocks noGrp="1"/>
          </p:cNvSpPr>
          <p:nvPr>
            <p:ph type="dt" sz="half" idx="10"/>
          </p:nvPr>
        </p:nvSpPr>
        <p:spPr/>
        <p:txBody>
          <a:bodyPr/>
          <a:lstStyle/>
          <a:p>
            <a:fld id="{C232A38F-6938-4607-9836-98C58573656F}" type="datetime1">
              <a:rPr lang="en-US" smtClean="0"/>
              <a:t>1/15/2025</a:t>
            </a:fld>
            <a:endParaRPr lang="en-US"/>
          </a:p>
        </p:txBody>
      </p:sp>
      <p:sp>
        <p:nvSpPr>
          <p:cNvPr id="5" name="Espace réservé du pied de page 4">
            <a:extLst>
              <a:ext uri="{FF2B5EF4-FFF2-40B4-BE49-F238E27FC236}">
                <a16:creationId xmlns:a16="http://schemas.microsoft.com/office/drawing/2014/main" id="{8D1948BD-646E-3F6E-B868-44640F196E0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72240DC-9B0B-F81B-B9B1-BA101B40BC35}"/>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2776352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54288-C662-EB09-5D1D-0FA56BF6580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FF84D3B0-214D-A78E-4366-A1A4C59F282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C97291F-030D-8E79-2E38-7031E2CD92F3}"/>
              </a:ext>
            </a:extLst>
          </p:cNvPr>
          <p:cNvSpPr>
            <a:spLocks noGrp="1"/>
          </p:cNvSpPr>
          <p:nvPr>
            <p:ph type="dt" sz="half" idx="10"/>
          </p:nvPr>
        </p:nvSpPr>
        <p:spPr/>
        <p:txBody>
          <a:bodyPr/>
          <a:lstStyle/>
          <a:p>
            <a:fld id="{301E754E-29E0-43CB-A142-2217AC6A40BA}" type="datetime1">
              <a:rPr lang="en-US" smtClean="0"/>
              <a:t>1/15/2025</a:t>
            </a:fld>
            <a:endParaRPr lang="en-US"/>
          </a:p>
        </p:txBody>
      </p:sp>
      <p:sp>
        <p:nvSpPr>
          <p:cNvPr id="5" name="Espace réservé du pied de page 4">
            <a:extLst>
              <a:ext uri="{FF2B5EF4-FFF2-40B4-BE49-F238E27FC236}">
                <a16:creationId xmlns:a16="http://schemas.microsoft.com/office/drawing/2014/main" id="{1926D420-F27A-98C9-4803-0BC4E8EEEDC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B520B08-F54A-459D-9615-100980690ED8}"/>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190329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4858DD7-19EA-C45C-1517-EC6A45DC8CB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322E397C-EB33-3F1C-EF2D-C8EA7BC6B5D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682FA10-20A7-2714-8E69-710078B56D71}"/>
              </a:ext>
            </a:extLst>
          </p:cNvPr>
          <p:cNvSpPr>
            <a:spLocks noGrp="1"/>
          </p:cNvSpPr>
          <p:nvPr>
            <p:ph type="dt" sz="half" idx="10"/>
          </p:nvPr>
        </p:nvSpPr>
        <p:spPr/>
        <p:txBody>
          <a:bodyPr/>
          <a:lstStyle/>
          <a:p>
            <a:fld id="{145ABF75-5BFC-4ECD-B688-49F923C83E89}" type="datetime1">
              <a:rPr lang="en-US" smtClean="0"/>
              <a:t>1/15/2025</a:t>
            </a:fld>
            <a:endParaRPr lang="en-US"/>
          </a:p>
        </p:txBody>
      </p:sp>
      <p:sp>
        <p:nvSpPr>
          <p:cNvPr id="5" name="Espace réservé du pied de page 4">
            <a:extLst>
              <a:ext uri="{FF2B5EF4-FFF2-40B4-BE49-F238E27FC236}">
                <a16:creationId xmlns:a16="http://schemas.microsoft.com/office/drawing/2014/main" id="{88FDEB27-76CC-3843-24F3-FBFE4BAD14C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9A209B1-50A2-C967-0D4B-0027CDCBB4FE}"/>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2417024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19AE2B-D45D-71EA-188F-360DCFB14718}"/>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29E5D089-CBF9-10A8-DBD2-3BAE82D3F0D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8E4CA6F-FAEB-E846-252D-E6E0FCC250E8}"/>
              </a:ext>
            </a:extLst>
          </p:cNvPr>
          <p:cNvSpPr>
            <a:spLocks noGrp="1"/>
          </p:cNvSpPr>
          <p:nvPr>
            <p:ph type="dt" sz="half" idx="10"/>
          </p:nvPr>
        </p:nvSpPr>
        <p:spPr/>
        <p:txBody>
          <a:bodyPr/>
          <a:lstStyle/>
          <a:p>
            <a:fld id="{35129521-29C4-4065-9481-4526C71A9B1C}" type="datetime1">
              <a:rPr lang="en-US" smtClean="0"/>
              <a:t>1/15/2025</a:t>
            </a:fld>
            <a:endParaRPr lang="en-US"/>
          </a:p>
        </p:txBody>
      </p:sp>
      <p:sp>
        <p:nvSpPr>
          <p:cNvPr id="5" name="Espace réservé du pied de page 4">
            <a:extLst>
              <a:ext uri="{FF2B5EF4-FFF2-40B4-BE49-F238E27FC236}">
                <a16:creationId xmlns:a16="http://schemas.microsoft.com/office/drawing/2014/main" id="{3CB2D3AB-0FD3-CEB6-36B8-172B7D525DC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00D2998-1CD2-D8A9-9BFC-45633691B835}"/>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2409100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0AAC6-A917-EF00-3D2D-CEC3B77CDD3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2CDAFBD3-F163-A692-A252-33F7E8FE1E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205E0FD-AB86-56E7-D8C8-619F718DB606}"/>
              </a:ext>
            </a:extLst>
          </p:cNvPr>
          <p:cNvSpPr>
            <a:spLocks noGrp="1"/>
          </p:cNvSpPr>
          <p:nvPr>
            <p:ph type="dt" sz="half" idx="10"/>
          </p:nvPr>
        </p:nvSpPr>
        <p:spPr/>
        <p:txBody>
          <a:bodyPr/>
          <a:lstStyle/>
          <a:p>
            <a:fld id="{3634D079-9507-4D88-935E-BF392DBB27F1}" type="datetime1">
              <a:rPr lang="en-US" smtClean="0"/>
              <a:t>1/15/2025</a:t>
            </a:fld>
            <a:endParaRPr lang="en-US"/>
          </a:p>
        </p:txBody>
      </p:sp>
      <p:sp>
        <p:nvSpPr>
          <p:cNvPr id="5" name="Espace réservé du pied de page 4">
            <a:extLst>
              <a:ext uri="{FF2B5EF4-FFF2-40B4-BE49-F238E27FC236}">
                <a16:creationId xmlns:a16="http://schemas.microsoft.com/office/drawing/2014/main" id="{B435B764-A006-D8A1-7EB3-CE1BBBB21FD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888003C-60CC-D1AA-767F-F89FD865264F}"/>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134607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A833C7-3B79-55AF-825F-6C971C6C80A6}"/>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E96830D-00B1-8BB4-F380-6F1BD74833C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9EC8DFD1-4982-1C35-6661-C7AB6902820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E4A7DB6-C0EE-5C2F-851F-7EA0F2D9B5C8}"/>
              </a:ext>
            </a:extLst>
          </p:cNvPr>
          <p:cNvSpPr>
            <a:spLocks noGrp="1"/>
          </p:cNvSpPr>
          <p:nvPr>
            <p:ph type="dt" sz="half" idx="10"/>
          </p:nvPr>
        </p:nvSpPr>
        <p:spPr/>
        <p:txBody>
          <a:bodyPr/>
          <a:lstStyle/>
          <a:p>
            <a:fld id="{56129EE3-A73B-4694-88D6-7A44215C7377}" type="datetime1">
              <a:rPr lang="en-US" smtClean="0"/>
              <a:t>1/15/2025</a:t>
            </a:fld>
            <a:endParaRPr lang="en-US"/>
          </a:p>
        </p:txBody>
      </p:sp>
      <p:sp>
        <p:nvSpPr>
          <p:cNvPr id="6" name="Espace réservé du pied de page 5">
            <a:extLst>
              <a:ext uri="{FF2B5EF4-FFF2-40B4-BE49-F238E27FC236}">
                <a16:creationId xmlns:a16="http://schemas.microsoft.com/office/drawing/2014/main" id="{BAA178FB-32EB-36B6-82BF-C3E4DD94D0E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8344A796-A10D-CF73-030C-EBE18D9789EE}"/>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425383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C60C4-720E-6A66-910C-1D562C039B5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4469AEB-F148-0B76-135E-EA738616E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5A96DE7-1C20-6CC2-F6E1-C137A9BBB5E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0D4BA8B4-CB1A-DB1B-5854-FF7CAFC740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9AA515E-B145-DF52-91BE-F283887A1D7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91CDF99C-8AE1-FCDC-85B9-ADE354130456}"/>
              </a:ext>
            </a:extLst>
          </p:cNvPr>
          <p:cNvSpPr>
            <a:spLocks noGrp="1"/>
          </p:cNvSpPr>
          <p:nvPr>
            <p:ph type="dt" sz="half" idx="10"/>
          </p:nvPr>
        </p:nvSpPr>
        <p:spPr/>
        <p:txBody>
          <a:bodyPr/>
          <a:lstStyle/>
          <a:p>
            <a:fld id="{8EBC6525-D50D-4627-9295-BB84D7B07A3A}" type="datetime1">
              <a:rPr lang="en-US" smtClean="0"/>
              <a:t>1/15/2025</a:t>
            </a:fld>
            <a:endParaRPr lang="en-US"/>
          </a:p>
        </p:txBody>
      </p:sp>
      <p:sp>
        <p:nvSpPr>
          <p:cNvPr id="8" name="Espace réservé du pied de page 7">
            <a:extLst>
              <a:ext uri="{FF2B5EF4-FFF2-40B4-BE49-F238E27FC236}">
                <a16:creationId xmlns:a16="http://schemas.microsoft.com/office/drawing/2014/main" id="{DFEA8143-AF29-171E-9B40-B0DE47A2EF22}"/>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BBD2D301-96BB-66A2-301B-8452C3AB7EF9}"/>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3906706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0636B-E796-8C49-1A79-D39C7E6F6D32}"/>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A9AF29AF-1704-9D30-BA2B-E446DD60B0CB}"/>
              </a:ext>
            </a:extLst>
          </p:cNvPr>
          <p:cNvSpPr>
            <a:spLocks noGrp="1"/>
          </p:cNvSpPr>
          <p:nvPr>
            <p:ph type="dt" sz="half" idx="10"/>
          </p:nvPr>
        </p:nvSpPr>
        <p:spPr/>
        <p:txBody>
          <a:bodyPr/>
          <a:lstStyle/>
          <a:p>
            <a:fld id="{AB592D72-23B1-4421-B976-A4932FE0EC35}" type="datetime1">
              <a:rPr lang="en-US" smtClean="0"/>
              <a:t>1/15/2025</a:t>
            </a:fld>
            <a:endParaRPr lang="en-US"/>
          </a:p>
        </p:txBody>
      </p:sp>
      <p:sp>
        <p:nvSpPr>
          <p:cNvPr id="4" name="Espace réservé du pied de page 3">
            <a:extLst>
              <a:ext uri="{FF2B5EF4-FFF2-40B4-BE49-F238E27FC236}">
                <a16:creationId xmlns:a16="http://schemas.microsoft.com/office/drawing/2014/main" id="{CC91914E-371E-F609-8C66-FDBAED08C8F7}"/>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47668F44-5F2A-FC83-C336-FC1681F52962}"/>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137220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163ADDE-B74D-0CBD-5D21-4E55D1611EEF}"/>
              </a:ext>
            </a:extLst>
          </p:cNvPr>
          <p:cNvSpPr>
            <a:spLocks noGrp="1"/>
          </p:cNvSpPr>
          <p:nvPr>
            <p:ph type="dt" sz="half" idx="10"/>
          </p:nvPr>
        </p:nvSpPr>
        <p:spPr/>
        <p:txBody>
          <a:bodyPr/>
          <a:lstStyle/>
          <a:p>
            <a:fld id="{B09110AB-0012-4941-AF59-58F3C842354D}" type="datetime1">
              <a:rPr lang="en-US" smtClean="0"/>
              <a:t>1/15/2025</a:t>
            </a:fld>
            <a:endParaRPr lang="en-US"/>
          </a:p>
        </p:txBody>
      </p:sp>
      <p:sp>
        <p:nvSpPr>
          <p:cNvPr id="3" name="Espace réservé du pied de page 2">
            <a:extLst>
              <a:ext uri="{FF2B5EF4-FFF2-40B4-BE49-F238E27FC236}">
                <a16:creationId xmlns:a16="http://schemas.microsoft.com/office/drawing/2014/main" id="{98279E6C-073D-6255-DE01-4BF5FD1C47B0}"/>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03AD921A-3E15-7D2E-85CE-85742EAC8DD9}"/>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3626559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06BA0C-21CB-14C3-FFFB-A0DDC7BB794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D3495CCA-C263-7334-20F9-935013DD2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7DEA025F-FB44-D1CE-7041-1B2BF0D5B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771C6E1-6BC1-C660-8D7A-CE80D7D80087}"/>
              </a:ext>
            </a:extLst>
          </p:cNvPr>
          <p:cNvSpPr>
            <a:spLocks noGrp="1"/>
          </p:cNvSpPr>
          <p:nvPr>
            <p:ph type="dt" sz="half" idx="10"/>
          </p:nvPr>
        </p:nvSpPr>
        <p:spPr/>
        <p:txBody>
          <a:bodyPr/>
          <a:lstStyle/>
          <a:p>
            <a:fld id="{06E3E66A-7896-445B-8B91-0E362BC440A5}" type="datetime1">
              <a:rPr lang="en-US" smtClean="0"/>
              <a:t>1/15/2025</a:t>
            </a:fld>
            <a:endParaRPr lang="en-US"/>
          </a:p>
        </p:txBody>
      </p:sp>
      <p:sp>
        <p:nvSpPr>
          <p:cNvPr id="6" name="Espace réservé du pied de page 5">
            <a:extLst>
              <a:ext uri="{FF2B5EF4-FFF2-40B4-BE49-F238E27FC236}">
                <a16:creationId xmlns:a16="http://schemas.microsoft.com/office/drawing/2014/main" id="{1901F940-D7D7-726E-AD51-047906A4B2B4}"/>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566FD1F-6EE3-BCDD-A974-F754C1C2F2C9}"/>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422797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D5241-C22D-5889-D4ED-20668734FED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5C189672-81CE-2866-E0A4-F67C5E35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F3CE1B71-3937-2BD8-6680-5C63C2F5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7FA786-306D-DE8A-E6AE-94F7F83F9B73}"/>
              </a:ext>
            </a:extLst>
          </p:cNvPr>
          <p:cNvSpPr>
            <a:spLocks noGrp="1"/>
          </p:cNvSpPr>
          <p:nvPr>
            <p:ph type="dt" sz="half" idx="10"/>
          </p:nvPr>
        </p:nvSpPr>
        <p:spPr/>
        <p:txBody>
          <a:bodyPr/>
          <a:lstStyle/>
          <a:p>
            <a:fld id="{8F62EDFC-6D3C-468D-A8BA-0BFF756EFFA9}" type="datetime1">
              <a:rPr lang="en-US" smtClean="0"/>
              <a:t>1/15/2025</a:t>
            </a:fld>
            <a:endParaRPr lang="en-US"/>
          </a:p>
        </p:txBody>
      </p:sp>
      <p:sp>
        <p:nvSpPr>
          <p:cNvPr id="6" name="Espace réservé du pied de page 5">
            <a:extLst>
              <a:ext uri="{FF2B5EF4-FFF2-40B4-BE49-F238E27FC236}">
                <a16:creationId xmlns:a16="http://schemas.microsoft.com/office/drawing/2014/main" id="{F512EB4A-3075-45E1-6D45-5F3F9F2822E4}"/>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6A262C7-27A3-5210-BDB7-8801CA9E42F7}"/>
              </a:ext>
            </a:extLst>
          </p:cNvPr>
          <p:cNvSpPr>
            <a:spLocks noGrp="1"/>
          </p:cNvSpPr>
          <p:nvPr>
            <p:ph type="sldNum" sz="quarter" idx="12"/>
          </p:nvPr>
        </p:nvSpPr>
        <p:spPr/>
        <p:txBody>
          <a:bodyPr/>
          <a:lstStyle/>
          <a:p>
            <a:fld id="{A7A57C0F-9525-462A-B679-3902E8DCF88A}" type="slidenum">
              <a:rPr lang="en-US" smtClean="0"/>
              <a:t>‹#›</a:t>
            </a:fld>
            <a:endParaRPr lang="en-US"/>
          </a:p>
        </p:txBody>
      </p:sp>
    </p:spTree>
    <p:extLst>
      <p:ext uri="{BB962C8B-B14F-4D97-AF65-F5344CB8AC3E}">
        <p14:creationId xmlns:p14="http://schemas.microsoft.com/office/powerpoint/2010/main" val="245613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A94550-5B18-B571-F34F-887C2F633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D113D22-EB31-F363-0E0B-E279C7E43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14E7DA1-3FAD-AB5F-8BBD-C359A3700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65E589-8562-4734-8D66-DD28BB0823A0}" type="datetime1">
              <a:rPr lang="en-US" smtClean="0"/>
              <a:t>1/15/2025</a:t>
            </a:fld>
            <a:endParaRPr lang="en-US"/>
          </a:p>
        </p:txBody>
      </p:sp>
      <p:sp>
        <p:nvSpPr>
          <p:cNvPr id="5" name="Espace réservé du pied de page 4">
            <a:extLst>
              <a:ext uri="{FF2B5EF4-FFF2-40B4-BE49-F238E27FC236}">
                <a16:creationId xmlns:a16="http://schemas.microsoft.com/office/drawing/2014/main" id="{95C099B6-580B-F020-786C-ACF60FF72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1D0437FB-2509-2164-42A4-CFEB12EFA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A57C0F-9525-462A-B679-3902E8DCF88A}" type="slidenum">
              <a:rPr lang="en-US" smtClean="0"/>
              <a:t>‹#›</a:t>
            </a:fld>
            <a:endParaRPr lang="en-US"/>
          </a:p>
        </p:txBody>
      </p:sp>
    </p:spTree>
    <p:extLst>
      <p:ext uri="{BB962C8B-B14F-4D97-AF65-F5344CB8AC3E}">
        <p14:creationId xmlns:p14="http://schemas.microsoft.com/office/powerpoint/2010/main" val="1295907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3E45-53DA-56F6-76A8-E888C44EFD83}"/>
              </a:ext>
            </a:extLst>
          </p:cNvPr>
          <p:cNvSpPr>
            <a:spLocks noGrp="1"/>
          </p:cNvSpPr>
          <p:nvPr>
            <p:ph type="ctrTitle"/>
          </p:nvPr>
        </p:nvSpPr>
        <p:spPr>
          <a:xfrm>
            <a:off x="1524000" y="2243667"/>
            <a:ext cx="9144000" cy="1083733"/>
          </a:xfrm>
        </p:spPr>
        <p:txBody>
          <a:bodyPr>
            <a:normAutofit fontScale="90000"/>
          </a:bodyPr>
          <a:lstStyle/>
          <a:p>
            <a:r>
              <a:rPr lang="en-US" sz="4000" dirty="0">
                <a:latin typeface="Quicksand Bold" pitchFamily="50" charset="0"/>
              </a:rPr>
              <a:t>Big Data Project – EEG-Based Emotion Detection using DEAP Dataset</a:t>
            </a:r>
          </a:p>
        </p:txBody>
      </p:sp>
      <p:sp>
        <p:nvSpPr>
          <p:cNvPr id="3" name="Subtitle 2">
            <a:extLst>
              <a:ext uri="{FF2B5EF4-FFF2-40B4-BE49-F238E27FC236}">
                <a16:creationId xmlns:a16="http://schemas.microsoft.com/office/drawing/2014/main" id="{45413D8C-39EC-3707-5ADE-63A071E95E09}"/>
              </a:ext>
            </a:extLst>
          </p:cNvPr>
          <p:cNvSpPr>
            <a:spLocks noGrp="1"/>
          </p:cNvSpPr>
          <p:nvPr>
            <p:ph type="subTitle" idx="1"/>
          </p:nvPr>
        </p:nvSpPr>
        <p:spPr>
          <a:xfrm>
            <a:off x="778934" y="4148136"/>
            <a:ext cx="4470400" cy="1177396"/>
          </a:xfrm>
        </p:spPr>
        <p:txBody>
          <a:bodyPr>
            <a:noAutofit/>
          </a:bodyPr>
          <a:lstStyle/>
          <a:p>
            <a:r>
              <a:rPr lang="en-US" sz="1800" u="sng" dirty="0">
                <a:latin typeface="Quicksand Bold" pitchFamily="50" charset="0"/>
              </a:rPr>
              <a:t>Done and Presented by :</a:t>
            </a:r>
          </a:p>
          <a:p>
            <a:pPr marL="342900" indent="-342900" algn="l">
              <a:buFont typeface="Arial" panose="020B0604020202020204" pitchFamily="34" charset="0"/>
              <a:buChar char="•"/>
            </a:pPr>
            <a:r>
              <a:rPr lang="en-US" sz="1800" dirty="0">
                <a:latin typeface="Quicksand Bold" pitchFamily="50" charset="0"/>
              </a:rPr>
              <a:t>BENALI Ayoub</a:t>
            </a:r>
          </a:p>
          <a:p>
            <a:pPr marL="342900" indent="-342900" algn="l">
              <a:buFont typeface="Arial" panose="020B0604020202020204" pitchFamily="34" charset="0"/>
              <a:buChar char="•"/>
            </a:pPr>
            <a:r>
              <a:rPr lang="en-US" sz="1800" dirty="0">
                <a:latin typeface="Quicksand Bold" pitchFamily="50" charset="0"/>
              </a:rPr>
              <a:t>CHEBCHOUB Nouh Taha</a:t>
            </a:r>
          </a:p>
        </p:txBody>
      </p:sp>
      <p:sp>
        <p:nvSpPr>
          <p:cNvPr id="4" name="Subtitle 2">
            <a:extLst>
              <a:ext uri="{FF2B5EF4-FFF2-40B4-BE49-F238E27FC236}">
                <a16:creationId xmlns:a16="http://schemas.microsoft.com/office/drawing/2014/main" id="{8D207F17-C071-C4AA-55EF-F6720D0F2A31}"/>
              </a:ext>
            </a:extLst>
          </p:cNvPr>
          <p:cNvSpPr txBox="1">
            <a:spLocks/>
          </p:cNvSpPr>
          <p:nvPr/>
        </p:nvSpPr>
        <p:spPr>
          <a:xfrm>
            <a:off x="6942666" y="4148135"/>
            <a:ext cx="4470400" cy="11773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u="sng" dirty="0">
                <a:latin typeface="Quicksand Bold" pitchFamily="50" charset="0"/>
              </a:rPr>
              <a:t>Supervised by :</a:t>
            </a:r>
          </a:p>
          <a:p>
            <a:pPr marL="342900" indent="-342900" algn="l">
              <a:buFont typeface="Arial" panose="020B0604020202020204" pitchFamily="34" charset="0"/>
              <a:buChar char="•"/>
            </a:pPr>
            <a:r>
              <a:rPr lang="en-US" sz="1800" dirty="0">
                <a:latin typeface="Quicksand Bold" pitchFamily="50" charset="0"/>
              </a:rPr>
              <a:t>Prof. MOUAZEN Badr</a:t>
            </a:r>
          </a:p>
          <a:p>
            <a:pPr marL="342900" indent="-342900" algn="l">
              <a:buFont typeface="Arial" panose="020B0604020202020204" pitchFamily="34" charset="0"/>
              <a:buChar char="•"/>
            </a:pPr>
            <a:r>
              <a:rPr lang="en-US" sz="1800" dirty="0">
                <a:latin typeface="Quicksand Bold" pitchFamily="50" charset="0"/>
              </a:rPr>
              <a:t>Prof. ABDELWAHED El Hassan</a:t>
            </a:r>
          </a:p>
        </p:txBody>
      </p:sp>
      <p:sp>
        <p:nvSpPr>
          <p:cNvPr id="5" name="Subtitle 2">
            <a:extLst>
              <a:ext uri="{FF2B5EF4-FFF2-40B4-BE49-F238E27FC236}">
                <a16:creationId xmlns:a16="http://schemas.microsoft.com/office/drawing/2014/main" id="{0424C3BB-F9E6-A57E-53C2-56D8995FC35B}"/>
              </a:ext>
            </a:extLst>
          </p:cNvPr>
          <p:cNvSpPr txBox="1">
            <a:spLocks/>
          </p:cNvSpPr>
          <p:nvPr/>
        </p:nvSpPr>
        <p:spPr>
          <a:xfrm>
            <a:off x="3860800" y="5998886"/>
            <a:ext cx="4470400" cy="37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u="sng" dirty="0">
                <a:latin typeface="Quicksand Bold" pitchFamily="50" charset="0"/>
              </a:rPr>
              <a:t>2024 - 2025</a:t>
            </a:r>
            <a:endParaRPr lang="en-US" sz="1800" dirty="0">
              <a:latin typeface="Quicksand Bold" pitchFamily="50" charset="0"/>
            </a:endParaRPr>
          </a:p>
        </p:txBody>
      </p:sp>
      <p:pic>
        <p:nvPicPr>
          <p:cNvPr id="1026" name="Picture 2" descr="Faculté des Sciences Sémlalia">
            <a:extLst>
              <a:ext uri="{FF2B5EF4-FFF2-40B4-BE49-F238E27FC236}">
                <a16:creationId xmlns:a16="http://schemas.microsoft.com/office/drawing/2014/main" id="{A392A3EF-82FB-A328-9DDD-01E47F765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08" y="270278"/>
            <a:ext cx="2519892" cy="101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308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DF125-1478-6CD0-BE60-91A67EB8FA3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4ED664A-E3FC-873C-5E54-DD3E54793C66}"/>
              </a:ext>
            </a:extLst>
          </p:cNvPr>
          <p:cNvSpPr>
            <a:spLocks noGrp="1"/>
          </p:cNvSpPr>
          <p:nvPr>
            <p:ph type="ctrTitle"/>
          </p:nvPr>
        </p:nvSpPr>
        <p:spPr>
          <a:xfrm>
            <a:off x="3144309" y="137848"/>
            <a:ext cx="5903382" cy="689504"/>
          </a:xfrm>
        </p:spPr>
        <p:txBody>
          <a:bodyPr>
            <a:normAutofit fontScale="90000"/>
          </a:bodyPr>
          <a:lstStyle/>
          <a:p>
            <a:r>
              <a:rPr lang="en-US" sz="4000" dirty="0">
                <a:latin typeface="Quicksand Bold" pitchFamily="50" charset="0"/>
              </a:rPr>
              <a:t>Methodology and Results</a:t>
            </a:r>
          </a:p>
        </p:txBody>
      </p:sp>
      <p:pic>
        <p:nvPicPr>
          <p:cNvPr id="4" name="simulaiton-eeg">
            <a:hlinkClick r:id="" action="ppaction://media"/>
            <a:extLst>
              <a:ext uri="{FF2B5EF4-FFF2-40B4-BE49-F238E27FC236}">
                <a16:creationId xmlns:a16="http://schemas.microsoft.com/office/drawing/2014/main" id="{42EC8A9C-A262-FC0B-C1CF-37BC01E50EF3}"/>
              </a:ext>
            </a:extLst>
          </p:cNvPr>
          <p:cNvPicPr>
            <a:picLocks noChangeAspect="1"/>
          </p:cNvPicPr>
          <p:nvPr>
            <a:videoFile r:link="rId1"/>
            <p:extLst>
              <p:ext uri="{DAA4B4D4-6D71-4841-9C94-3DE7FCFB9230}">
                <p14:media xmlns:p14="http://schemas.microsoft.com/office/powerpoint/2010/main" r:embed="rId2">
                  <p14:trim st="106"/>
                </p14:media>
              </p:ext>
            </p:extLst>
          </p:nvPr>
        </p:nvPicPr>
        <p:blipFill>
          <a:blip r:embed="rId4"/>
          <a:stretch>
            <a:fillRect/>
          </a:stretch>
        </p:blipFill>
        <p:spPr>
          <a:xfrm>
            <a:off x="755876" y="1079955"/>
            <a:ext cx="10680248" cy="5139870"/>
          </a:xfrm>
          <a:prstGeom prst="rect">
            <a:avLst/>
          </a:prstGeom>
        </p:spPr>
      </p:pic>
    </p:spTree>
    <p:extLst>
      <p:ext uri="{BB962C8B-B14F-4D97-AF65-F5344CB8AC3E}">
        <p14:creationId xmlns:p14="http://schemas.microsoft.com/office/powerpoint/2010/main" val="362837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CE825-4F20-1979-90EE-32FF7DFF952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BE5F849-01A4-6D21-901B-B4DD4EB463FD}"/>
              </a:ext>
            </a:extLst>
          </p:cNvPr>
          <p:cNvSpPr>
            <a:spLocks noGrp="1"/>
          </p:cNvSpPr>
          <p:nvPr>
            <p:ph type="ctrTitle"/>
          </p:nvPr>
        </p:nvSpPr>
        <p:spPr>
          <a:xfrm>
            <a:off x="3144309" y="137848"/>
            <a:ext cx="5903382" cy="689504"/>
          </a:xfrm>
        </p:spPr>
        <p:txBody>
          <a:bodyPr>
            <a:normAutofit/>
          </a:bodyPr>
          <a:lstStyle/>
          <a:p>
            <a:r>
              <a:rPr lang="en-US" sz="4000" dirty="0">
                <a:latin typeface="Quicksand Bold" pitchFamily="50" charset="0"/>
              </a:rPr>
              <a:t>Discussion</a:t>
            </a:r>
          </a:p>
        </p:txBody>
      </p:sp>
      <p:sp>
        <p:nvSpPr>
          <p:cNvPr id="2" name="Title 1">
            <a:extLst>
              <a:ext uri="{FF2B5EF4-FFF2-40B4-BE49-F238E27FC236}">
                <a16:creationId xmlns:a16="http://schemas.microsoft.com/office/drawing/2014/main" id="{23CC5EBE-AC1F-422E-45EA-45A3A441DB99}"/>
              </a:ext>
            </a:extLst>
          </p:cNvPr>
          <p:cNvSpPr txBox="1">
            <a:spLocks/>
          </p:cNvSpPr>
          <p:nvPr/>
        </p:nvSpPr>
        <p:spPr>
          <a:xfrm>
            <a:off x="321734" y="820618"/>
            <a:ext cx="11413065" cy="2608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Throughout the project, we conducted a comprehensive benchmarking of various implementations, with the Bi-LSTM emerging as the best-performing model. </a:t>
            </a:r>
          </a:p>
          <a:p>
            <a:pPr algn="just"/>
            <a:endParaRPr lang="en-US" sz="1800" dirty="0">
              <a:latin typeface="Quicksand Medium" pitchFamily="2" charset="0"/>
            </a:endParaRPr>
          </a:p>
          <a:p>
            <a:pPr algn="just"/>
            <a:r>
              <a:rPr lang="en-US" sz="1800" dirty="0">
                <a:latin typeface="Quicksand Medium" pitchFamily="2" charset="0"/>
              </a:rPr>
              <a:t>The incorporation of explainability added a layer of clarity, revealing that the theta and alpha bands play a significant role in emotion detection, contributing the most to the model's predictions. </a:t>
            </a:r>
          </a:p>
          <a:p>
            <a:pPr algn="just"/>
            <a:endParaRPr lang="en-US" sz="1800" dirty="0">
              <a:latin typeface="Quicksand Medium" pitchFamily="2" charset="0"/>
            </a:endParaRPr>
          </a:p>
          <a:p>
            <a:pPr algn="just"/>
            <a:r>
              <a:rPr lang="en-US" sz="1800" dirty="0">
                <a:latin typeface="Quicksand Medium" pitchFamily="2" charset="0"/>
              </a:rPr>
              <a:t>Additionally, the real-time simulation effectively demonstrated how emotions can be detected from EEG signals, providing a tangible representation of the model's capabilities.</a:t>
            </a:r>
          </a:p>
          <a:p>
            <a:pPr algn="just"/>
            <a:endParaRPr lang="en-US" sz="1800" dirty="0">
              <a:latin typeface="Quicksand Medium" pitchFamily="2" charset="0"/>
            </a:endParaRPr>
          </a:p>
          <a:p>
            <a:pPr algn="just"/>
            <a:r>
              <a:rPr lang="en-US" sz="1800" dirty="0">
                <a:latin typeface="Quicksand Medium" pitchFamily="2" charset="0"/>
              </a:rPr>
              <a:t>However, like any project, our work has its strengths and weaknesses:</a:t>
            </a:r>
          </a:p>
        </p:txBody>
      </p:sp>
      <p:sp>
        <p:nvSpPr>
          <p:cNvPr id="4" name="Title 1">
            <a:extLst>
              <a:ext uri="{FF2B5EF4-FFF2-40B4-BE49-F238E27FC236}">
                <a16:creationId xmlns:a16="http://schemas.microsoft.com/office/drawing/2014/main" id="{7AA5EAB8-B25B-A786-F9A1-4DAA7E0975F8}"/>
              </a:ext>
            </a:extLst>
          </p:cNvPr>
          <p:cNvSpPr txBox="1">
            <a:spLocks/>
          </p:cNvSpPr>
          <p:nvPr/>
        </p:nvSpPr>
        <p:spPr>
          <a:xfrm>
            <a:off x="321734" y="3927910"/>
            <a:ext cx="11709399" cy="2249104"/>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a:buFont typeface="Arial" panose="020B0604020202020204" pitchFamily="34" charset="0"/>
              <a:buChar char="•"/>
            </a:pPr>
            <a:r>
              <a:rPr lang="en-US" sz="1800" u="sng" dirty="0">
                <a:latin typeface="Quicksand Bold" pitchFamily="50" charset="0"/>
              </a:rPr>
              <a:t>Scalability Potential:</a:t>
            </a:r>
            <a:r>
              <a:rPr lang="en-US" sz="1800" dirty="0">
                <a:latin typeface="Quicksand Bold" pitchFamily="50" charset="0"/>
              </a:rPr>
              <a:t> </a:t>
            </a:r>
            <a:r>
              <a:rPr lang="en-US" sz="1800" dirty="0">
                <a:latin typeface="Quicksand Medium" pitchFamily="2" charset="0"/>
              </a:rPr>
              <a:t>The framework developed for emotion detection could be adapted or extended to other applications, such as mental health monitoring, brain-computer interfaces, or personalized user experiences.</a:t>
            </a:r>
          </a:p>
          <a:p>
            <a:pPr marL="285750" indent="-285750" algn="just">
              <a:buFont typeface="Arial" panose="020B0604020202020204" pitchFamily="34" charset="0"/>
              <a:buChar char="•"/>
            </a:pPr>
            <a:endParaRPr lang="en-US" sz="1800" dirty="0">
              <a:latin typeface="Quicksand Bold" pitchFamily="50" charset="0"/>
            </a:endParaRPr>
          </a:p>
          <a:p>
            <a:pPr marL="285750" indent="-285750" algn="just">
              <a:buFont typeface="Arial" panose="020B0604020202020204" pitchFamily="34" charset="0"/>
              <a:buChar char="•"/>
            </a:pPr>
            <a:r>
              <a:rPr lang="en-US" sz="1800" u="sng" dirty="0">
                <a:latin typeface="Quicksand Bold" pitchFamily="50" charset="0"/>
              </a:rPr>
              <a:t>User-Friendly Real-Time Simulation:</a:t>
            </a:r>
            <a:r>
              <a:rPr lang="en-US" sz="1800" dirty="0">
                <a:latin typeface="Quicksand Bold" pitchFamily="50" charset="0"/>
              </a:rPr>
              <a:t> </a:t>
            </a:r>
            <a:r>
              <a:rPr lang="en-US" sz="1800" dirty="0">
                <a:latin typeface="Quicksand Medium" pitchFamily="2" charset="0"/>
              </a:rPr>
              <a:t>The real-time simulation not only demonstrates the model's capabilities but also makes the technology accessible to non-technical stakeholders, such as clinicians or end-users.</a:t>
            </a:r>
          </a:p>
          <a:p>
            <a:pPr marL="285750" indent="-285750" algn="just">
              <a:buFont typeface="Arial" panose="020B0604020202020204" pitchFamily="34" charset="0"/>
              <a:buChar char="•"/>
            </a:pPr>
            <a:endParaRPr lang="en-US" sz="1800" b="1" dirty="0">
              <a:latin typeface="Quicksand Bold" pitchFamily="50" charset="0"/>
            </a:endParaRPr>
          </a:p>
          <a:p>
            <a:pPr marL="285750" indent="-285750" algn="just">
              <a:buFont typeface="Arial" panose="020B0604020202020204" pitchFamily="34" charset="0"/>
              <a:buChar char="•"/>
            </a:pPr>
            <a:r>
              <a:rPr lang="en-US" sz="1800" b="1" u="sng" dirty="0">
                <a:latin typeface="Quicksand Bold" pitchFamily="50" charset="0"/>
              </a:rPr>
              <a:t>Interdisciplinary Impact:</a:t>
            </a:r>
            <a:r>
              <a:rPr lang="en-US" sz="1800" b="1" dirty="0">
                <a:latin typeface="Quicksand Medium" pitchFamily="2" charset="0"/>
              </a:rPr>
              <a:t> </a:t>
            </a:r>
            <a:r>
              <a:rPr lang="en-US" sz="1800" dirty="0">
                <a:latin typeface="Quicksand Medium" pitchFamily="2" charset="0"/>
              </a:rPr>
              <a:t>The project bridges the gap between machine learning and neuroscience, fostering collaboration across disciplines and opening doors for future interdisciplinary research.</a:t>
            </a:r>
          </a:p>
        </p:txBody>
      </p:sp>
      <p:sp>
        <p:nvSpPr>
          <p:cNvPr id="5" name="Title 1">
            <a:extLst>
              <a:ext uri="{FF2B5EF4-FFF2-40B4-BE49-F238E27FC236}">
                <a16:creationId xmlns:a16="http://schemas.microsoft.com/office/drawing/2014/main" id="{46ABBC0C-8415-1745-5AB5-0060366FEED8}"/>
              </a:ext>
            </a:extLst>
          </p:cNvPr>
          <p:cNvSpPr txBox="1">
            <a:spLocks/>
          </p:cNvSpPr>
          <p:nvPr/>
        </p:nvSpPr>
        <p:spPr>
          <a:xfrm>
            <a:off x="3355017" y="3629280"/>
            <a:ext cx="5481966" cy="36539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u="sng" dirty="0">
                <a:latin typeface="Quicksand Bold" pitchFamily="50" charset="0"/>
              </a:rPr>
              <a:t>Strenghts :</a:t>
            </a:r>
          </a:p>
        </p:txBody>
      </p:sp>
    </p:spTree>
    <p:extLst>
      <p:ext uri="{BB962C8B-B14F-4D97-AF65-F5344CB8AC3E}">
        <p14:creationId xmlns:p14="http://schemas.microsoft.com/office/powerpoint/2010/main" val="51782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CD00-0907-D50D-DCEF-6649ACA7358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DB8510B-0022-38DF-CD20-8AD30DFF3AA9}"/>
              </a:ext>
            </a:extLst>
          </p:cNvPr>
          <p:cNvSpPr>
            <a:spLocks noGrp="1"/>
          </p:cNvSpPr>
          <p:nvPr>
            <p:ph type="ctrTitle"/>
          </p:nvPr>
        </p:nvSpPr>
        <p:spPr>
          <a:xfrm>
            <a:off x="3144309" y="137848"/>
            <a:ext cx="5903382" cy="689504"/>
          </a:xfrm>
        </p:spPr>
        <p:txBody>
          <a:bodyPr>
            <a:normAutofit/>
          </a:bodyPr>
          <a:lstStyle/>
          <a:p>
            <a:r>
              <a:rPr lang="en-US" sz="4000" dirty="0">
                <a:latin typeface="Quicksand Bold" pitchFamily="50" charset="0"/>
              </a:rPr>
              <a:t>Discussion</a:t>
            </a:r>
          </a:p>
        </p:txBody>
      </p:sp>
      <p:sp>
        <p:nvSpPr>
          <p:cNvPr id="2" name="Title 1">
            <a:extLst>
              <a:ext uri="{FF2B5EF4-FFF2-40B4-BE49-F238E27FC236}">
                <a16:creationId xmlns:a16="http://schemas.microsoft.com/office/drawing/2014/main" id="{509CC9AE-6F13-7E75-E6A5-99CB1740DE37}"/>
              </a:ext>
            </a:extLst>
          </p:cNvPr>
          <p:cNvSpPr txBox="1">
            <a:spLocks/>
          </p:cNvSpPr>
          <p:nvPr/>
        </p:nvSpPr>
        <p:spPr>
          <a:xfrm>
            <a:off x="321734" y="820618"/>
            <a:ext cx="11413065" cy="2608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Throughout the project, we conducted a comprehensive benchmarking of various implementations, with the Bi-LSTM emerging as the best-performing model. </a:t>
            </a:r>
          </a:p>
          <a:p>
            <a:pPr algn="just"/>
            <a:endParaRPr lang="en-US" sz="1800" dirty="0">
              <a:latin typeface="Quicksand Medium" pitchFamily="2" charset="0"/>
            </a:endParaRPr>
          </a:p>
          <a:p>
            <a:pPr algn="just"/>
            <a:r>
              <a:rPr lang="en-US" sz="1800" dirty="0">
                <a:latin typeface="Quicksand Medium" pitchFamily="2" charset="0"/>
              </a:rPr>
              <a:t>The incorporation of explainability added a layer of clarity, revealing that the theta and alpha bands play a significant role in emotion detection, contributing the most to the model's predictions. </a:t>
            </a:r>
          </a:p>
          <a:p>
            <a:pPr algn="just"/>
            <a:endParaRPr lang="en-US" sz="1800" dirty="0">
              <a:latin typeface="Quicksand Medium" pitchFamily="2" charset="0"/>
            </a:endParaRPr>
          </a:p>
          <a:p>
            <a:pPr algn="just"/>
            <a:r>
              <a:rPr lang="en-US" sz="1800" dirty="0">
                <a:latin typeface="Quicksand Medium" pitchFamily="2" charset="0"/>
              </a:rPr>
              <a:t>Additionally, the real-time simulation effectively demonstrated how emotions can be detected from EEG signals, providing a tangible representation of the model's capabilities.</a:t>
            </a:r>
          </a:p>
          <a:p>
            <a:pPr algn="just"/>
            <a:endParaRPr lang="en-US" sz="1800" dirty="0">
              <a:latin typeface="Quicksand Medium" pitchFamily="2" charset="0"/>
            </a:endParaRPr>
          </a:p>
          <a:p>
            <a:pPr algn="just"/>
            <a:r>
              <a:rPr lang="en-US" sz="1800" dirty="0">
                <a:latin typeface="Quicksand Medium" pitchFamily="2" charset="0"/>
              </a:rPr>
              <a:t>However, like any project, our work has its strengths and weaknesses:</a:t>
            </a:r>
          </a:p>
        </p:txBody>
      </p:sp>
      <p:sp>
        <p:nvSpPr>
          <p:cNvPr id="4" name="Title 1">
            <a:extLst>
              <a:ext uri="{FF2B5EF4-FFF2-40B4-BE49-F238E27FC236}">
                <a16:creationId xmlns:a16="http://schemas.microsoft.com/office/drawing/2014/main" id="{878AC346-0261-9AE0-95B9-2FD9179020A3}"/>
              </a:ext>
            </a:extLst>
          </p:cNvPr>
          <p:cNvSpPr txBox="1">
            <a:spLocks/>
          </p:cNvSpPr>
          <p:nvPr/>
        </p:nvSpPr>
        <p:spPr>
          <a:xfrm>
            <a:off x="321734" y="3927910"/>
            <a:ext cx="11480799" cy="22491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a:buFont typeface="Arial" panose="020B0604020202020204" pitchFamily="34" charset="0"/>
              <a:buChar char="•"/>
            </a:pPr>
            <a:r>
              <a:rPr lang="en-US" sz="1800" u="sng" dirty="0">
                <a:latin typeface="Quicksand Bold" pitchFamily="50" charset="0"/>
              </a:rPr>
              <a:t>Limited Generalization:</a:t>
            </a:r>
            <a:r>
              <a:rPr lang="en-US" sz="1800" dirty="0">
                <a:latin typeface="Quicksand Bold" pitchFamily="50" charset="0"/>
              </a:rPr>
              <a:t> </a:t>
            </a:r>
            <a:r>
              <a:rPr lang="en-US" sz="1800" dirty="0">
                <a:latin typeface="Quicksand Medium" pitchFamily="2" charset="0"/>
              </a:rPr>
              <a:t>The model's performance may be constrained by the specific dataset used, potentially limiting its generalizability to other datasets or real-world scenarios.</a:t>
            </a:r>
          </a:p>
          <a:p>
            <a:pPr marL="285750" indent="-285750" algn="just">
              <a:buFont typeface="Arial" panose="020B0604020202020204" pitchFamily="34" charset="0"/>
              <a:buChar char="•"/>
            </a:pPr>
            <a:endParaRPr lang="en-US" sz="1800" dirty="0">
              <a:latin typeface="Quicksand Bold" pitchFamily="50" charset="0"/>
            </a:endParaRPr>
          </a:p>
          <a:p>
            <a:pPr marL="285750" indent="-285750" algn="just">
              <a:buFont typeface="Arial" panose="020B0604020202020204" pitchFamily="34" charset="0"/>
              <a:buChar char="•"/>
            </a:pPr>
            <a:r>
              <a:rPr lang="en-US" sz="1800" u="sng" dirty="0">
                <a:latin typeface="Quicksand Bold" pitchFamily="50" charset="0"/>
              </a:rPr>
              <a:t>Sensitivity to Noise:</a:t>
            </a:r>
            <a:r>
              <a:rPr lang="en-US" sz="1800" dirty="0">
                <a:latin typeface="Quicksand Bold" pitchFamily="50" charset="0"/>
              </a:rPr>
              <a:t> </a:t>
            </a:r>
            <a:r>
              <a:rPr lang="en-US" sz="1800" dirty="0">
                <a:latin typeface="Quicksand Medium" pitchFamily="2" charset="0"/>
              </a:rPr>
              <a:t>EEG signals are prone to noise from muscle movements, environmental interference, or equipment artifacts, which could degrade the model's performance and reliability.</a:t>
            </a:r>
          </a:p>
          <a:p>
            <a:pPr marL="285750" indent="-285750" algn="just">
              <a:buFont typeface="Arial" panose="020B0604020202020204" pitchFamily="34" charset="0"/>
              <a:buChar char="•"/>
            </a:pPr>
            <a:endParaRPr lang="en-US" sz="1800" b="1" dirty="0">
              <a:latin typeface="Quicksand Bold" pitchFamily="50" charset="0"/>
            </a:endParaRPr>
          </a:p>
          <a:p>
            <a:pPr marL="285750" indent="-285750" algn="just">
              <a:buFont typeface="Arial" panose="020B0604020202020204" pitchFamily="34" charset="0"/>
              <a:buChar char="•"/>
            </a:pPr>
            <a:r>
              <a:rPr lang="en-US" sz="1800" b="1" u="sng" dirty="0">
                <a:latin typeface="Quicksand Bold" pitchFamily="50" charset="0"/>
              </a:rPr>
              <a:t>Computational Complexity:</a:t>
            </a:r>
            <a:r>
              <a:rPr lang="en-US" sz="1800" b="1" dirty="0">
                <a:latin typeface="Quicksand Medium" pitchFamily="2" charset="0"/>
              </a:rPr>
              <a:t> </a:t>
            </a:r>
            <a:r>
              <a:rPr lang="en-US" sz="1800" dirty="0">
                <a:latin typeface="Quicksand Medium" pitchFamily="2" charset="0"/>
              </a:rPr>
              <a:t>Bi-LSTM models can be computationally intensive, which may pose challenges for real-time applications or deployment on resource-constrained devices.</a:t>
            </a:r>
          </a:p>
        </p:txBody>
      </p:sp>
      <p:sp>
        <p:nvSpPr>
          <p:cNvPr id="5" name="Title 1">
            <a:extLst>
              <a:ext uri="{FF2B5EF4-FFF2-40B4-BE49-F238E27FC236}">
                <a16:creationId xmlns:a16="http://schemas.microsoft.com/office/drawing/2014/main" id="{7B11D047-D102-9A04-7F70-5685131C3951}"/>
              </a:ext>
            </a:extLst>
          </p:cNvPr>
          <p:cNvSpPr txBox="1">
            <a:spLocks/>
          </p:cNvSpPr>
          <p:nvPr/>
        </p:nvSpPr>
        <p:spPr>
          <a:xfrm>
            <a:off x="3355017" y="3629280"/>
            <a:ext cx="5481966" cy="36539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u="sng" dirty="0">
                <a:latin typeface="Quicksand Bold" pitchFamily="50" charset="0"/>
              </a:rPr>
              <a:t>Weaknesses :</a:t>
            </a:r>
          </a:p>
        </p:txBody>
      </p:sp>
    </p:spTree>
    <p:extLst>
      <p:ext uri="{BB962C8B-B14F-4D97-AF65-F5344CB8AC3E}">
        <p14:creationId xmlns:p14="http://schemas.microsoft.com/office/powerpoint/2010/main" val="53009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AFF51-51A0-1DC1-B872-DAB5934B409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8A2665B-4BBB-E024-77ED-E0CDB3C86768}"/>
              </a:ext>
            </a:extLst>
          </p:cNvPr>
          <p:cNvSpPr>
            <a:spLocks noGrp="1"/>
          </p:cNvSpPr>
          <p:nvPr>
            <p:ph type="ctrTitle"/>
          </p:nvPr>
        </p:nvSpPr>
        <p:spPr>
          <a:xfrm>
            <a:off x="3144309" y="137848"/>
            <a:ext cx="5903382" cy="689504"/>
          </a:xfrm>
        </p:spPr>
        <p:txBody>
          <a:bodyPr>
            <a:normAutofit/>
          </a:bodyPr>
          <a:lstStyle/>
          <a:p>
            <a:r>
              <a:rPr lang="en-US" sz="4000" dirty="0">
                <a:latin typeface="Quicksand Bold" pitchFamily="50" charset="0"/>
              </a:rPr>
              <a:t>Conclusion</a:t>
            </a:r>
          </a:p>
        </p:txBody>
      </p:sp>
      <p:sp>
        <p:nvSpPr>
          <p:cNvPr id="2" name="Title 1">
            <a:extLst>
              <a:ext uri="{FF2B5EF4-FFF2-40B4-BE49-F238E27FC236}">
                <a16:creationId xmlns:a16="http://schemas.microsoft.com/office/drawing/2014/main" id="{079282A8-0956-65B9-2E0F-B2725BE487AE}"/>
              </a:ext>
            </a:extLst>
          </p:cNvPr>
          <p:cNvSpPr txBox="1">
            <a:spLocks/>
          </p:cNvSpPr>
          <p:nvPr/>
        </p:nvSpPr>
        <p:spPr>
          <a:xfrm>
            <a:off x="2235200" y="827352"/>
            <a:ext cx="7721600" cy="5004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dirty="0">
                <a:latin typeface="Quicksand Medium" pitchFamily="2" charset="0"/>
              </a:rPr>
              <a:t>In conclusion, this project demonstrates the potential of deep learning for EEG-based emotion classification, with our future work focusing on refining models, integrating multimodal signals, and improving interpretability. These advancements aim to enhance accuracy and enable real-time applications in neurofeedback and mental health monitoring.</a:t>
            </a:r>
          </a:p>
          <a:p>
            <a:pPr>
              <a:lnSpc>
                <a:spcPct val="150000"/>
              </a:lnSpc>
            </a:pPr>
            <a:endParaRPr lang="en-US" sz="1800" dirty="0">
              <a:latin typeface="Quicksand Medium" pitchFamily="2" charset="0"/>
            </a:endParaRPr>
          </a:p>
          <a:p>
            <a:pPr>
              <a:lnSpc>
                <a:spcPct val="150000"/>
              </a:lnSpc>
            </a:pPr>
            <a:r>
              <a:rPr lang="en-US" sz="1800" dirty="0">
                <a:latin typeface="Quicksand Medium" pitchFamily="2" charset="0"/>
              </a:rPr>
              <a:t>We sincerely thank Professor ABDELWAHED for this enriching project and Professor Badr for his invaluable guidance and support. This experience has deepened our understanding of neuroscience, and we are truly grateful for your contributions to our learning journey.</a:t>
            </a:r>
          </a:p>
        </p:txBody>
      </p:sp>
    </p:spTree>
    <p:extLst>
      <p:ext uri="{BB962C8B-B14F-4D97-AF65-F5344CB8AC3E}">
        <p14:creationId xmlns:p14="http://schemas.microsoft.com/office/powerpoint/2010/main" val="1562700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B64A8-8B49-CB92-0EB0-FE87C28D1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81AC8-155A-C79C-CD3A-AEAB9B0C54CF}"/>
              </a:ext>
            </a:extLst>
          </p:cNvPr>
          <p:cNvSpPr>
            <a:spLocks noGrp="1"/>
          </p:cNvSpPr>
          <p:nvPr>
            <p:ph type="ctrTitle"/>
          </p:nvPr>
        </p:nvSpPr>
        <p:spPr>
          <a:xfrm>
            <a:off x="1524000" y="2243667"/>
            <a:ext cx="9144000" cy="1083733"/>
          </a:xfrm>
        </p:spPr>
        <p:txBody>
          <a:bodyPr>
            <a:normAutofit/>
          </a:bodyPr>
          <a:lstStyle/>
          <a:p>
            <a:r>
              <a:rPr lang="en-US" sz="4000" dirty="0">
                <a:latin typeface="Quicksand Bold" pitchFamily="50" charset="0"/>
              </a:rPr>
              <a:t>Thank you for your attention</a:t>
            </a:r>
          </a:p>
        </p:txBody>
      </p:sp>
    </p:spTree>
    <p:extLst>
      <p:ext uri="{BB962C8B-B14F-4D97-AF65-F5344CB8AC3E}">
        <p14:creationId xmlns:p14="http://schemas.microsoft.com/office/powerpoint/2010/main" val="234964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4A02-A50A-2BA1-CE08-3A7B7C917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909CB-8891-8714-F57F-84CB82DA348E}"/>
              </a:ext>
            </a:extLst>
          </p:cNvPr>
          <p:cNvSpPr>
            <a:spLocks noGrp="1"/>
          </p:cNvSpPr>
          <p:nvPr>
            <p:ph type="ctrTitle"/>
          </p:nvPr>
        </p:nvSpPr>
        <p:spPr>
          <a:xfrm>
            <a:off x="1481666" y="3084248"/>
            <a:ext cx="1888067" cy="689504"/>
          </a:xfrm>
        </p:spPr>
        <p:txBody>
          <a:bodyPr>
            <a:normAutofit/>
          </a:bodyPr>
          <a:lstStyle/>
          <a:p>
            <a:r>
              <a:rPr lang="en-US" sz="4000" dirty="0">
                <a:latin typeface="Quicksand Bold" pitchFamily="50" charset="0"/>
              </a:rPr>
              <a:t>Plan</a:t>
            </a:r>
          </a:p>
        </p:txBody>
      </p:sp>
      <p:sp>
        <p:nvSpPr>
          <p:cNvPr id="3" name="Subtitle 2">
            <a:extLst>
              <a:ext uri="{FF2B5EF4-FFF2-40B4-BE49-F238E27FC236}">
                <a16:creationId xmlns:a16="http://schemas.microsoft.com/office/drawing/2014/main" id="{E6275132-5206-34AE-1836-97906436694E}"/>
              </a:ext>
            </a:extLst>
          </p:cNvPr>
          <p:cNvSpPr>
            <a:spLocks noGrp="1"/>
          </p:cNvSpPr>
          <p:nvPr>
            <p:ph type="subTitle" idx="1"/>
          </p:nvPr>
        </p:nvSpPr>
        <p:spPr>
          <a:xfrm>
            <a:off x="3860800" y="799570"/>
            <a:ext cx="4470400" cy="5330297"/>
          </a:xfrm>
        </p:spPr>
        <p:txBody>
          <a:bodyPr>
            <a:noAutofit/>
          </a:bodyPr>
          <a:lstStyle/>
          <a:p>
            <a:pPr marL="342900" indent="-342900" algn="l">
              <a:buAutoNum type="arabicPeriod"/>
            </a:pPr>
            <a:r>
              <a:rPr lang="en-US" dirty="0">
                <a:latin typeface="Quicksand Bold" pitchFamily="50" charset="0"/>
              </a:rPr>
              <a:t>Project Overview</a:t>
            </a:r>
          </a:p>
          <a:p>
            <a:pPr marL="342900" indent="-342900" algn="l">
              <a:buAutoNum type="arabicPeriod"/>
            </a:pPr>
            <a:endParaRPr lang="en-US" dirty="0">
              <a:latin typeface="Quicksand Bold" pitchFamily="50" charset="0"/>
            </a:endParaRPr>
          </a:p>
          <a:p>
            <a:pPr marL="342900" indent="-342900" algn="l">
              <a:buAutoNum type="arabicPeriod"/>
            </a:pPr>
            <a:r>
              <a:rPr lang="en-US" dirty="0">
                <a:latin typeface="Quicksand Bold" pitchFamily="50" charset="0"/>
              </a:rPr>
              <a:t>Dataset Overview</a:t>
            </a:r>
          </a:p>
          <a:p>
            <a:pPr marL="342900" indent="-342900" algn="l">
              <a:buAutoNum type="arabicPeriod"/>
            </a:pPr>
            <a:endParaRPr lang="en-US" dirty="0">
              <a:latin typeface="Quicksand Bold" pitchFamily="50" charset="0"/>
            </a:endParaRPr>
          </a:p>
          <a:p>
            <a:pPr marL="342900" indent="-342900" algn="l">
              <a:buAutoNum type="arabicPeriod"/>
            </a:pPr>
            <a:r>
              <a:rPr lang="en-US" dirty="0">
                <a:latin typeface="Quicksand Bold" pitchFamily="50" charset="0"/>
              </a:rPr>
              <a:t>Related Works</a:t>
            </a:r>
          </a:p>
          <a:p>
            <a:pPr marL="342900" indent="-342900" algn="l">
              <a:buAutoNum type="arabicPeriod"/>
            </a:pPr>
            <a:endParaRPr lang="en-US" dirty="0">
              <a:latin typeface="Quicksand Bold" pitchFamily="50" charset="0"/>
            </a:endParaRPr>
          </a:p>
          <a:p>
            <a:pPr marL="342900" indent="-342900" algn="l">
              <a:buAutoNum type="arabicPeriod"/>
            </a:pPr>
            <a:r>
              <a:rPr lang="en-US" dirty="0">
                <a:latin typeface="Quicksand Bold" pitchFamily="50" charset="0"/>
              </a:rPr>
              <a:t>Methodology and Results</a:t>
            </a:r>
          </a:p>
          <a:p>
            <a:pPr marL="342900" indent="-342900" algn="l">
              <a:buAutoNum type="arabicPeriod"/>
            </a:pPr>
            <a:endParaRPr lang="en-US" dirty="0">
              <a:latin typeface="Quicksand Bold" pitchFamily="50" charset="0"/>
            </a:endParaRPr>
          </a:p>
          <a:p>
            <a:pPr marL="342900" indent="-342900" algn="l">
              <a:buAutoNum type="arabicPeriod"/>
            </a:pPr>
            <a:r>
              <a:rPr lang="en-US" dirty="0">
                <a:latin typeface="Quicksand Bold" pitchFamily="50" charset="0"/>
              </a:rPr>
              <a:t>Discussion</a:t>
            </a:r>
          </a:p>
          <a:p>
            <a:pPr marL="342900" indent="-342900" algn="l">
              <a:buAutoNum type="arabicPeriod"/>
            </a:pPr>
            <a:endParaRPr lang="en-US" dirty="0">
              <a:latin typeface="Quicksand Bold" pitchFamily="50" charset="0"/>
            </a:endParaRPr>
          </a:p>
          <a:p>
            <a:pPr marL="342900" indent="-342900" algn="l">
              <a:buAutoNum type="arabicPeriod"/>
            </a:pPr>
            <a:r>
              <a:rPr lang="en-US" dirty="0">
                <a:latin typeface="Quicksand Bold" pitchFamily="50" charset="0"/>
              </a:rPr>
              <a:t>Conclusion</a:t>
            </a:r>
          </a:p>
          <a:p>
            <a:pPr algn="l"/>
            <a:endParaRPr lang="en-US" dirty="0">
              <a:latin typeface="Quicksand Bold" pitchFamily="50" charset="0"/>
            </a:endParaRPr>
          </a:p>
        </p:txBody>
      </p:sp>
    </p:spTree>
    <p:extLst>
      <p:ext uri="{BB962C8B-B14F-4D97-AF65-F5344CB8AC3E}">
        <p14:creationId xmlns:p14="http://schemas.microsoft.com/office/powerpoint/2010/main" val="313285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DF713-1382-F465-D22B-F96458762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31C77-6EB9-B08E-1E42-F506F49B9594}"/>
              </a:ext>
            </a:extLst>
          </p:cNvPr>
          <p:cNvSpPr>
            <a:spLocks noGrp="1"/>
          </p:cNvSpPr>
          <p:nvPr>
            <p:ph type="ctrTitle"/>
          </p:nvPr>
        </p:nvSpPr>
        <p:spPr>
          <a:xfrm>
            <a:off x="3437466" y="154781"/>
            <a:ext cx="5317067" cy="689504"/>
          </a:xfrm>
        </p:spPr>
        <p:txBody>
          <a:bodyPr>
            <a:normAutofit/>
          </a:bodyPr>
          <a:lstStyle/>
          <a:p>
            <a:r>
              <a:rPr lang="en-US" sz="4000" dirty="0">
                <a:latin typeface="Quicksand Bold" pitchFamily="50" charset="0"/>
              </a:rPr>
              <a:t>Project Overview</a:t>
            </a:r>
          </a:p>
        </p:txBody>
      </p:sp>
      <p:sp>
        <p:nvSpPr>
          <p:cNvPr id="3" name="Title 1">
            <a:extLst>
              <a:ext uri="{FF2B5EF4-FFF2-40B4-BE49-F238E27FC236}">
                <a16:creationId xmlns:a16="http://schemas.microsoft.com/office/drawing/2014/main" id="{C525872A-51D4-4ECF-6453-D6B25A6E866C}"/>
              </a:ext>
            </a:extLst>
          </p:cNvPr>
          <p:cNvSpPr txBox="1">
            <a:spLocks/>
          </p:cNvSpPr>
          <p:nvPr/>
        </p:nvSpPr>
        <p:spPr>
          <a:xfrm>
            <a:off x="430742" y="1128580"/>
            <a:ext cx="7848600" cy="49434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This project focuses on emotion detection using EEG signals, leveraging the DEAP dataset for its widespread recognition, robustness, and manageable size compared to larger datasets like Propane, which is approximately 150 GB and computationally demanding. </a:t>
            </a:r>
          </a:p>
          <a:p>
            <a:pPr algn="just"/>
            <a:endParaRPr lang="en-US" sz="1800" dirty="0">
              <a:latin typeface="Quicksand Medium" pitchFamily="2" charset="0"/>
            </a:endParaRPr>
          </a:p>
          <a:p>
            <a:pPr algn="just"/>
            <a:r>
              <a:rPr lang="en-US" sz="1800" dirty="0">
                <a:latin typeface="Quicksand Medium" pitchFamily="2" charset="0"/>
              </a:rPr>
              <a:t>We have employed a variety of machine learning (ML) and deep learning (DL) techniques, which will be discussed in detail later in this presentation. </a:t>
            </a:r>
          </a:p>
          <a:p>
            <a:pPr algn="just"/>
            <a:endParaRPr lang="en-US" sz="1800" dirty="0">
              <a:latin typeface="Quicksand Medium" pitchFamily="2" charset="0"/>
            </a:endParaRPr>
          </a:p>
          <a:p>
            <a:pPr algn="just"/>
            <a:r>
              <a:rPr lang="en-US" sz="1800" dirty="0">
                <a:latin typeface="Quicksand Medium" pitchFamily="2" charset="0"/>
              </a:rPr>
              <a:t>To enhance the interpretability of our emotion detection model, we integrated an Explainable AI (XAI) technique, specifically SHAP (SHapley Additive exPlanations), to identify which frequency bands most significantly influence the model's predictions. </a:t>
            </a:r>
          </a:p>
          <a:p>
            <a:pPr algn="just"/>
            <a:endParaRPr lang="en-US" sz="1800" dirty="0">
              <a:latin typeface="Quicksand Medium" pitchFamily="2" charset="0"/>
            </a:endParaRPr>
          </a:p>
          <a:p>
            <a:pPr algn="just"/>
            <a:r>
              <a:rPr lang="en-US" sz="1800" dirty="0">
                <a:latin typeface="Quicksand Medium" pitchFamily="2" charset="0"/>
              </a:rPr>
              <a:t>As a highlight of our work, we developed a real-time emotion detection simulation capable of instantaneously identifying emotions. Our efforts have yielded highly promising results, demonstrating the effectiveness of our approach.</a:t>
            </a:r>
            <a:endParaRPr lang="en-US" sz="1800" b="1" dirty="0">
              <a:latin typeface="Quicksand Medium" pitchFamily="2" charset="0"/>
            </a:endParaRPr>
          </a:p>
        </p:txBody>
      </p:sp>
      <p:pic>
        <p:nvPicPr>
          <p:cNvPr id="8" name="Picture 7">
            <a:extLst>
              <a:ext uri="{FF2B5EF4-FFF2-40B4-BE49-F238E27FC236}">
                <a16:creationId xmlns:a16="http://schemas.microsoft.com/office/drawing/2014/main" id="{2BE7728B-AC78-830B-4F5E-3A31C4F19A3E}"/>
              </a:ext>
            </a:extLst>
          </p:cNvPr>
          <p:cNvPicPr>
            <a:picLocks noChangeAspect="1"/>
          </p:cNvPicPr>
          <p:nvPr/>
        </p:nvPicPr>
        <p:blipFill>
          <a:blip r:embed="rId2"/>
          <a:stretch>
            <a:fillRect/>
          </a:stretch>
        </p:blipFill>
        <p:spPr>
          <a:xfrm>
            <a:off x="9420225" y="1128580"/>
            <a:ext cx="1276350" cy="1276350"/>
          </a:xfrm>
          <a:prstGeom prst="rect">
            <a:avLst/>
          </a:prstGeom>
        </p:spPr>
      </p:pic>
      <p:pic>
        <p:nvPicPr>
          <p:cNvPr id="10" name="Picture 9">
            <a:extLst>
              <a:ext uri="{FF2B5EF4-FFF2-40B4-BE49-F238E27FC236}">
                <a16:creationId xmlns:a16="http://schemas.microsoft.com/office/drawing/2014/main" id="{913ED561-D89F-DC29-92B6-E5379EB0C21A}"/>
              </a:ext>
            </a:extLst>
          </p:cNvPr>
          <p:cNvPicPr>
            <a:picLocks noChangeAspect="1"/>
          </p:cNvPicPr>
          <p:nvPr/>
        </p:nvPicPr>
        <p:blipFill>
          <a:blip r:embed="rId3"/>
          <a:stretch>
            <a:fillRect/>
          </a:stretch>
        </p:blipFill>
        <p:spPr>
          <a:xfrm>
            <a:off x="9420225" y="2736055"/>
            <a:ext cx="1385889" cy="1385889"/>
          </a:xfrm>
          <a:prstGeom prst="rect">
            <a:avLst/>
          </a:prstGeom>
        </p:spPr>
      </p:pic>
      <p:pic>
        <p:nvPicPr>
          <p:cNvPr id="12" name="Picture 11">
            <a:extLst>
              <a:ext uri="{FF2B5EF4-FFF2-40B4-BE49-F238E27FC236}">
                <a16:creationId xmlns:a16="http://schemas.microsoft.com/office/drawing/2014/main" id="{EA42C31A-195F-8898-B365-C0B22784CE48}"/>
              </a:ext>
            </a:extLst>
          </p:cNvPr>
          <p:cNvPicPr>
            <a:picLocks noChangeAspect="1"/>
          </p:cNvPicPr>
          <p:nvPr/>
        </p:nvPicPr>
        <p:blipFill>
          <a:blip r:embed="rId4"/>
          <a:stretch>
            <a:fillRect/>
          </a:stretch>
        </p:blipFill>
        <p:spPr>
          <a:xfrm>
            <a:off x="9420225" y="4453069"/>
            <a:ext cx="1552575" cy="1552575"/>
          </a:xfrm>
          <a:prstGeom prst="rect">
            <a:avLst/>
          </a:prstGeom>
        </p:spPr>
      </p:pic>
    </p:spTree>
    <p:extLst>
      <p:ext uri="{BB962C8B-B14F-4D97-AF65-F5344CB8AC3E}">
        <p14:creationId xmlns:p14="http://schemas.microsoft.com/office/powerpoint/2010/main" val="213138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88A1B-E89C-AFF9-D3BD-1CDCF07BC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98042-7129-24E7-66E9-2946703E1F83}"/>
              </a:ext>
            </a:extLst>
          </p:cNvPr>
          <p:cNvSpPr>
            <a:spLocks noGrp="1"/>
          </p:cNvSpPr>
          <p:nvPr>
            <p:ph type="ctrTitle"/>
          </p:nvPr>
        </p:nvSpPr>
        <p:spPr>
          <a:xfrm>
            <a:off x="3437466" y="154781"/>
            <a:ext cx="5317067" cy="689504"/>
          </a:xfrm>
        </p:spPr>
        <p:txBody>
          <a:bodyPr>
            <a:normAutofit/>
          </a:bodyPr>
          <a:lstStyle/>
          <a:p>
            <a:r>
              <a:rPr lang="en-US" sz="4000" dirty="0">
                <a:latin typeface="Quicksand Bold" pitchFamily="50" charset="0"/>
              </a:rPr>
              <a:t>Dataset Overview</a:t>
            </a:r>
          </a:p>
        </p:txBody>
      </p:sp>
      <p:sp>
        <p:nvSpPr>
          <p:cNvPr id="3" name="Title 1">
            <a:extLst>
              <a:ext uri="{FF2B5EF4-FFF2-40B4-BE49-F238E27FC236}">
                <a16:creationId xmlns:a16="http://schemas.microsoft.com/office/drawing/2014/main" id="{F6A37A3A-7EE8-A26A-D5AA-350DE268C6EF}"/>
              </a:ext>
            </a:extLst>
          </p:cNvPr>
          <p:cNvSpPr txBox="1">
            <a:spLocks/>
          </p:cNvSpPr>
          <p:nvPr/>
        </p:nvSpPr>
        <p:spPr>
          <a:xfrm>
            <a:off x="202141" y="1285762"/>
            <a:ext cx="7915715" cy="28886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The DEAP (Database for Emotion Analysis using Physiological Signals) dataset includes data from 32 participants, each exposed to 40 trials of 60-second music videos as emotional stimuli. </a:t>
            </a:r>
          </a:p>
          <a:p>
            <a:pPr algn="just"/>
            <a:endParaRPr lang="en-US" sz="1800" dirty="0">
              <a:latin typeface="Quicksand Medium" pitchFamily="2" charset="0"/>
            </a:endParaRPr>
          </a:p>
          <a:p>
            <a:pPr algn="just"/>
            <a:r>
              <a:rPr lang="en-US" sz="1800" dirty="0">
                <a:latin typeface="Quicksand Medium" pitchFamily="2" charset="0"/>
              </a:rPr>
              <a:t>EEG data was recorded at 128 Hz across 32 channels, capturing four emotional dimensions: valence, arousal, liking, and dominance. </a:t>
            </a:r>
          </a:p>
          <a:p>
            <a:pPr algn="just"/>
            <a:endParaRPr lang="en-US" sz="1800" dirty="0">
              <a:latin typeface="Quicksand Medium" pitchFamily="2" charset="0"/>
            </a:endParaRPr>
          </a:p>
          <a:p>
            <a:pPr algn="just"/>
            <a:r>
              <a:rPr lang="en-US" sz="1800" dirty="0">
                <a:latin typeface="Quicksand Medium" pitchFamily="2" charset="0"/>
              </a:rPr>
              <a:t>For classification, valence and arousal were categorized into "high" or "low" groups using thresholds (e.g., &gt;6.5 for high valence/arousal). This standardized approach ensured consistent evaluation of emotional responses while accounting for variability in stimulus order. </a:t>
            </a:r>
            <a:endParaRPr lang="en-US" sz="1800" b="1" dirty="0">
              <a:latin typeface="Quicksand Medium" pitchFamily="2" charset="0"/>
            </a:endParaRPr>
          </a:p>
        </p:txBody>
      </p:sp>
      <p:pic>
        <p:nvPicPr>
          <p:cNvPr id="5" name="Picture 4">
            <a:extLst>
              <a:ext uri="{FF2B5EF4-FFF2-40B4-BE49-F238E27FC236}">
                <a16:creationId xmlns:a16="http://schemas.microsoft.com/office/drawing/2014/main" id="{14798241-6D02-F048-7F55-73334F140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327" y="4682067"/>
            <a:ext cx="3765806" cy="189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643A066-D9DB-ABCA-122B-0739FA03E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446" y="4615845"/>
            <a:ext cx="3576774" cy="1958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71CA527-C57F-A2F5-12AE-A32B4B147EE3}"/>
              </a:ext>
            </a:extLst>
          </p:cNvPr>
          <p:cNvPicPr>
            <a:picLocks noChangeAspect="1"/>
          </p:cNvPicPr>
          <p:nvPr/>
        </p:nvPicPr>
        <p:blipFill>
          <a:blip r:embed="rId4"/>
          <a:stretch>
            <a:fillRect/>
          </a:stretch>
        </p:blipFill>
        <p:spPr>
          <a:xfrm>
            <a:off x="8346457" y="1001541"/>
            <a:ext cx="3414801" cy="3294682"/>
          </a:xfrm>
          <a:prstGeom prst="rect">
            <a:avLst/>
          </a:prstGeom>
        </p:spPr>
      </p:pic>
    </p:spTree>
    <p:extLst>
      <p:ext uri="{BB962C8B-B14F-4D97-AF65-F5344CB8AC3E}">
        <p14:creationId xmlns:p14="http://schemas.microsoft.com/office/powerpoint/2010/main" val="426178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991B4-AE00-E0AF-1BD7-C19403C5D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6D257-C4B4-4622-47E5-E61B44CAA009}"/>
              </a:ext>
            </a:extLst>
          </p:cNvPr>
          <p:cNvSpPr>
            <a:spLocks noGrp="1"/>
          </p:cNvSpPr>
          <p:nvPr>
            <p:ph type="ctrTitle"/>
          </p:nvPr>
        </p:nvSpPr>
        <p:spPr>
          <a:xfrm>
            <a:off x="3437466" y="154781"/>
            <a:ext cx="5317067" cy="689504"/>
          </a:xfrm>
        </p:spPr>
        <p:txBody>
          <a:bodyPr>
            <a:normAutofit/>
          </a:bodyPr>
          <a:lstStyle/>
          <a:p>
            <a:r>
              <a:rPr lang="en-US" sz="4000" dirty="0">
                <a:latin typeface="Quicksand Bold" pitchFamily="50" charset="0"/>
              </a:rPr>
              <a:t>Related Works</a:t>
            </a:r>
          </a:p>
        </p:txBody>
      </p:sp>
      <p:sp>
        <p:nvSpPr>
          <p:cNvPr id="3" name="Title 1">
            <a:extLst>
              <a:ext uri="{FF2B5EF4-FFF2-40B4-BE49-F238E27FC236}">
                <a16:creationId xmlns:a16="http://schemas.microsoft.com/office/drawing/2014/main" id="{0AA8E1D2-F72A-81F5-C4E6-20E0B0E45F87}"/>
              </a:ext>
            </a:extLst>
          </p:cNvPr>
          <p:cNvSpPr txBox="1">
            <a:spLocks/>
          </p:cNvSpPr>
          <p:nvPr/>
        </p:nvSpPr>
        <p:spPr>
          <a:xfrm>
            <a:off x="309035" y="1533526"/>
            <a:ext cx="5481966" cy="1600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This study used Convolutional Neural Networks (CNNs) to classify valence and arousal from EEG signals, achieving high accuracies of 85.57% for arousal and 88.76% for valence, demonstrating the effectiveness of CNNs in capturing spatial features for emotion recognition.</a:t>
            </a:r>
            <a:endParaRPr lang="en-US" sz="1800" b="1" dirty="0">
              <a:latin typeface="Quicksand Medium" pitchFamily="2" charset="0"/>
            </a:endParaRPr>
          </a:p>
        </p:txBody>
      </p:sp>
      <p:sp>
        <p:nvSpPr>
          <p:cNvPr id="5" name="Title 1">
            <a:extLst>
              <a:ext uri="{FF2B5EF4-FFF2-40B4-BE49-F238E27FC236}">
                <a16:creationId xmlns:a16="http://schemas.microsoft.com/office/drawing/2014/main" id="{70D07573-E666-EF53-F73F-10BB1CCAB2F9}"/>
              </a:ext>
            </a:extLst>
          </p:cNvPr>
          <p:cNvSpPr txBox="1">
            <a:spLocks/>
          </p:cNvSpPr>
          <p:nvPr/>
        </p:nvSpPr>
        <p:spPr>
          <a:xfrm rot="5400000">
            <a:off x="3645760" y="3614873"/>
            <a:ext cx="5052877" cy="3665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a:t>
            </a:r>
            <a:endParaRPr lang="en-US" sz="1800" b="1" dirty="0">
              <a:latin typeface="Quicksand Medium" pitchFamily="2" charset="0"/>
            </a:endParaRPr>
          </a:p>
        </p:txBody>
      </p:sp>
      <p:sp>
        <p:nvSpPr>
          <p:cNvPr id="6" name="Title 1">
            <a:extLst>
              <a:ext uri="{FF2B5EF4-FFF2-40B4-BE49-F238E27FC236}">
                <a16:creationId xmlns:a16="http://schemas.microsoft.com/office/drawing/2014/main" id="{02589EAD-C7A2-BFD6-9807-BB64F1D18FBB}"/>
              </a:ext>
            </a:extLst>
          </p:cNvPr>
          <p:cNvSpPr txBox="1">
            <a:spLocks/>
          </p:cNvSpPr>
          <p:nvPr/>
        </p:nvSpPr>
        <p:spPr>
          <a:xfrm>
            <a:off x="6355489" y="1533526"/>
            <a:ext cx="5667176" cy="13620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By employing Long Short-Term Memory (LSTM) networks, this work achieved accuracies of 85.65%, 85.45%, and 87.99% for valence, arousal, and liking, respectively, highlighting the importance of modeling temporal dependencies in EEG signals.</a:t>
            </a:r>
            <a:endParaRPr lang="en-US" sz="1800" b="1" dirty="0">
              <a:latin typeface="Quicksand Medium" pitchFamily="2" charset="0"/>
            </a:endParaRPr>
          </a:p>
        </p:txBody>
      </p:sp>
      <p:sp>
        <p:nvSpPr>
          <p:cNvPr id="4" name="Title 1">
            <a:extLst>
              <a:ext uri="{FF2B5EF4-FFF2-40B4-BE49-F238E27FC236}">
                <a16:creationId xmlns:a16="http://schemas.microsoft.com/office/drawing/2014/main" id="{7480E2FB-92FA-CC9C-292D-43B142232997}"/>
              </a:ext>
            </a:extLst>
          </p:cNvPr>
          <p:cNvSpPr txBox="1">
            <a:spLocks/>
          </p:cNvSpPr>
          <p:nvPr/>
        </p:nvSpPr>
        <p:spPr>
          <a:xfrm>
            <a:off x="329670" y="961036"/>
            <a:ext cx="5481966" cy="3653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u="sng" dirty="0">
                <a:latin typeface="Quicksand Bold" pitchFamily="50" charset="0"/>
              </a:rPr>
              <a:t>Chen et al. (CNNs for emotion recognition)</a:t>
            </a:r>
          </a:p>
        </p:txBody>
      </p:sp>
      <p:sp>
        <p:nvSpPr>
          <p:cNvPr id="7" name="Title 1">
            <a:extLst>
              <a:ext uri="{FF2B5EF4-FFF2-40B4-BE49-F238E27FC236}">
                <a16:creationId xmlns:a16="http://schemas.microsoft.com/office/drawing/2014/main" id="{4756695D-D1D4-8587-7C0B-D4B9669C0FB3}"/>
              </a:ext>
            </a:extLst>
          </p:cNvPr>
          <p:cNvSpPr txBox="1">
            <a:spLocks/>
          </p:cNvSpPr>
          <p:nvPr/>
        </p:nvSpPr>
        <p:spPr>
          <a:xfrm>
            <a:off x="6355489" y="961036"/>
            <a:ext cx="5481966" cy="3653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u="sng" dirty="0" err="1">
                <a:latin typeface="Quicksand Bold" pitchFamily="50" charset="0"/>
              </a:rPr>
              <a:t>Alhagry</a:t>
            </a:r>
            <a:r>
              <a:rPr lang="en-US" sz="1800" u="sng" dirty="0">
                <a:latin typeface="Quicksand Bold" pitchFamily="50" charset="0"/>
              </a:rPr>
              <a:t> et al. (LSTMs for sequential EEG data)</a:t>
            </a:r>
          </a:p>
        </p:txBody>
      </p:sp>
      <p:sp>
        <p:nvSpPr>
          <p:cNvPr id="8" name="Title 1">
            <a:extLst>
              <a:ext uri="{FF2B5EF4-FFF2-40B4-BE49-F238E27FC236}">
                <a16:creationId xmlns:a16="http://schemas.microsoft.com/office/drawing/2014/main" id="{008B63A1-3F1C-1D45-6E01-AFB9A37ACD31}"/>
              </a:ext>
            </a:extLst>
          </p:cNvPr>
          <p:cNvSpPr txBox="1">
            <a:spLocks/>
          </p:cNvSpPr>
          <p:nvPr/>
        </p:nvSpPr>
        <p:spPr>
          <a:xfrm>
            <a:off x="309035" y="3886199"/>
            <a:ext cx="5481966" cy="13620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This study combined CNNs for spatial feature extraction and LSTMs for temporal modeling, achieving 75.21% accuracy in classifying four emotional states, showcasing the benefits of integrating spatial and temporal analysis.</a:t>
            </a:r>
            <a:endParaRPr lang="en-US" sz="1800" b="1" dirty="0">
              <a:latin typeface="Quicksand Medium" pitchFamily="2" charset="0"/>
            </a:endParaRPr>
          </a:p>
        </p:txBody>
      </p:sp>
      <p:sp>
        <p:nvSpPr>
          <p:cNvPr id="9" name="Title 1">
            <a:extLst>
              <a:ext uri="{FF2B5EF4-FFF2-40B4-BE49-F238E27FC236}">
                <a16:creationId xmlns:a16="http://schemas.microsoft.com/office/drawing/2014/main" id="{95F6E5DC-5DDA-5C1E-D978-607A4D4D398C}"/>
              </a:ext>
            </a:extLst>
          </p:cNvPr>
          <p:cNvSpPr txBox="1">
            <a:spLocks/>
          </p:cNvSpPr>
          <p:nvPr/>
        </p:nvSpPr>
        <p:spPr>
          <a:xfrm>
            <a:off x="309035" y="3428012"/>
            <a:ext cx="5481966" cy="3653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u="sng" dirty="0">
                <a:latin typeface="Quicksand Bold" pitchFamily="50" charset="0"/>
              </a:rPr>
              <a:t>Li et al. (Hybrid CNN-LSTM approach)</a:t>
            </a:r>
          </a:p>
        </p:txBody>
      </p:sp>
      <p:sp>
        <p:nvSpPr>
          <p:cNvPr id="10" name="Title 1">
            <a:extLst>
              <a:ext uri="{FF2B5EF4-FFF2-40B4-BE49-F238E27FC236}">
                <a16:creationId xmlns:a16="http://schemas.microsoft.com/office/drawing/2014/main" id="{1CAD2A7F-C857-4399-D236-C945AD3F9454}"/>
              </a:ext>
            </a:extLst>
          </p:cNvPr>
          <p:cNvSpPr txBox="1">
            <a:spLocks/>
          </p:cNvSpPr>
          <p:nvPr/>
        </p:nvSpPr>
        <p:spPr>
          <a:xfrm>
            <a:off x="6355489" y="3886199"/>
            <a:ext cx="5667176" cy="13620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Using Sparse Autoencoders (SAE) for unsupervised feature learning and LSTMs for temporal analysis, this work achieved 81.10% and 74.38% accuracy for valence and arousal, respectively, emphasizing robustness in cross-subject emotion recognition.</a:t>
            </a:r>
            <a:endParaRPr lang="en-US" sz="1800" b="1" dirty="0">
              <a:latin typeface="Quicksand Medium" pitchFamily="2" charset="0"/>
            </a:endParaRPr>
          </a:p>
        </p:txBody>
      </p:sp>
      <p:sp>
        <p:nvSpPr>
          <p:cNvPr id="11" name="Title 1">
            <a:extLst>
              <a:ext uri="{FF2B5EF4-FFF2-40B4-BE49-F238E27FC236}">
                <a16:creationId xmlns:a16="http://schemas.microsoft.com/office/drawing/2014/main" id="{CE06D369-0809-C5E7-BC2F-D67638384680}"/>
              </a:ext>
            </a:extLst>
          </p:cNvPr>
          <p:cNvSpPr txBox="1">
            <a:spLocks/>
          </p:cNvSpPr>
          <p:nvPr/>
        </p:nvSpPr>
        <p:spPr>
          <a:xfrm>
            <a:off x="6355489" y="3428012"/>
            <a:ext cx="5667176" cy="3653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u="sng" dirty="0">
                <a:latin typeface="Quicksand Bold" pitchFamily="50" charset="0"/>
              </a:rPr>
              <a:t>Xing et al. (SAE-LSTM for subject-independent recognition)</a:t>
            </a:r>
          </a:p>
        </p:txBody>
      </p:sp>
      <p:pic>
        <p:nvPicPr>
          <p:cNvPr id="13" name="Picture 12">
            <a:extLst>
              <a:ext uri="{FF2B5EF4-FFF2-40B4-BE49-F238E27FC236}">
                <a16:creationId xmlns:a16="http://schemas.microsoft.com/office/drawing/2014/main" id="{B9544854-7A42-8DFC-997A-7291B902DCA6}"/>
              </a:ext>
            </a:extLst>
          </p:cNvPr>
          <p:cNvPicPr>
            <a:picLocks noChangeAspect="1"/>
          </p:cNvPicPr>
          <p:nvPr/>
        </p:nvPicPr>
        <p:blipFill>
          <a:blip r:embed="rId2"/>
          <a:stretch>
            <a:fillRect/>
          </a:stretch>
        </p:blipFill>
        <p:spPr>
          <a:xfrm>
            <a:off x="3600450" y="5341073"/>
            <a:ext cx="1428750" cy="1428750"/>
          </a:xfrm>
          <a:prstGeom prst="rect">
            <a:avLst/>
          </a:prstGeom>
        </p:spPr>
      </p:pic>
      <p:pic>
        <p:nvPicPr>
          <p:cNvPr id="15" name="Picture 14">
            <a:extLst>
              <a:ext uri="{FF2B5EF4-FFF2-40B4-BE49-F238E27FC236}">
                <a16:creationId xmlns:a16="http://schemas.microsoft.com/office/drawing/2014/main" id="{AAB039D4-AB20-1F4A-DE64-77E0B4A98B60}"/>
              </a:ext>
            </a:extLst>
          </p:cNvPr>
          <p:cNvPicPr>
            <a:picLocks noChangeAspect="1"/>
          </p:cNvPicPr>
          <p:nvPr/>
        </p:nvPicPr>
        <p:blipFill>
          <a:blip r:embed="rId3"/>
          <a:stretch>
            <a:fillRect/>
          </a:stretch>
        </p:blipFill>
        <p:spPr>
          <a:xfrm>
            <a:off x="7156924" y="5442189"/>
            <a:ext cx="1226517" cy="1226517"/>
          </a:xfrm>
          <a:prstGeom prst="rect">
            <a:avLst/>
          </a:prstGeom>
        </p:spPr>
      </p:pic>
    </p:spTree>
    <p:extLst>
      <p:ext uri="{BB962C8B-B14F-4D97-AF65-F5344CB8AC3E}">
        <p14:creationId xmlns:p14="http://schemas.microsoft.com/office/powerpoint/2010/main" val="298666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DBDD-8FB9-1C40-CB77-FE8767AF8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06ECA-4C19-122B-AB9A-7381DA02DE9D}"/>
              </a:ext>
            </a:extLst>
          </p:cNvPr>
          <p:cNvSpPr>
            <a:spLocks noGrp="1"/>
          </p:cNvSpPr>
          <p:nvPr>
            <p:ph type="ctrTitle"/>
          </p:nvPr>
        </p:nvSpPr>
        <p:spPr>
          <a:xfrm>
            <a:off x="3144309" y="137848"/>
            <a:ext cx="5903382" cy="689504"/>
          </a:xfrm>
        </p:spPr>
        <p:txBody>
          <a:bodyPr>
            <a:normAutofit fontScale="90000"/>
          </a:bodyPr>
          <a:lstStyle/>
          <a:p>
            <a:r>
              <a:rPr lang="en-US" sz="4000" dirty="0">
                <a:latin typeface="Quicksand Bold" pitchFamily="50" charset="0"/>
              </a:rPr>
              <a:t>Methodology and Results</a:t>
            </a:r>
          </a:p>
        </p:txBody>
      </p:sp>
      <p:sp>
        <p:nvSpPr>
          <p:cNvPr id="3" name="Title 1">
            <a:extLst>
              <a:ext uri="{FF2B5EF4-FFF2-40B4-BE49-F238E27FC236}">
                <a16:creationId xmlns:a16="http://schemas.microsoft.com/office/drawing/2014/main" id="{86F53BB5-82EE-342F-4AF5-E1AC7D13566F}"/>
              </a:ext>
            </a:extLst>
          </p:cNvPr>
          <p:cNvSpPr txBox="1">
            <a:spLocks/>
          </p:cNvSpPr>
          <p:nvPr/>
        </p:nvSpPr>
        <p:spPr>
          <a:xfrm>
            <a:off x="306917" y="1128579"/>
            <a:ext cx="5903383" cy="5415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In our methodology, we initially explored the performance of classical machine learning algorithms for emotion detection from EEG signals. We implemented a simple architecture using K-Nearest Neighbors (KNN), Support Vector Machines (SVM), Decision Trees (DT), and Random Forests (RF). </a:t>
            </a:r>
          </a:p>
          <a:p>
            <a:pPr algn="just"/>
            <a:endParaRPr lang="en-US" sz="1800" dirty="0">
              <a:latin typeface="Quicksand Medium" pitchFamily="2" charset="0"/>
            </a:endParaRPr>
          </a:p>
          <a:p>
            <a:pPr algn="just"/>
            <a:r>
              <a:rPr lang="en-US" sz="1800" dirty="0">
                <a:latin typeface="Quicksand Medium" pitchFamily="2" charset="0"/>
              </a:rPr>
              <a:t>Surprisingly, Decision Trees and Random Forests achieved remarkable training accuracy of 99%, but their testing accuracy dropped significantly to around 50%, indicating severe overfitting. </a:t>
            </a:r>
          </a:p>
          <a:p>
            <a:pPr algn="just"/>
            <a:endParaRPr lang="en-US" sz="1800" dirty="0">
              <a:latin typeface="Quicksand Medium" pitchFamily="2" charset="0"/>
            </a:endParaRPr>
          </a:p>
          <a:p>
            <a:pPr algn="just"/>
            <a:r>
              <a:rPr lang="en-US" sz="1800" dirty="0">
                <a:latin typeface="Quicksand Medium" pitchFamily="2" charset="0"/>
              </a:rPr>
              <a:t>On the other hand, SVM and KNN delivered mediocre results, with both training and testing accuracies hovering around 60%. </a:t>
            </a:r>
          </a:p>
          <a:p>
            <a:pPr algn="just"/>
            <a:endParaRPr lang="en-US" sz="1800" dirty="0">
              <a:latin typeface="Quicksand Medium" pitchFamily="2" charset="0"/>
            </a:endParaRPr>
          </a:p>
          <a:p>
            <a:pPr algn="just"/>
            <a:r>
              <a:rPr lang="en-US" sz="1800" dirty="0">
                <a:latin typeface="Quicksand Medium" pitchFamily="2" charset="0"/>
              </a:rPr>
              <a:t>These outcomes highlighted the limitations of classical approaches and underscored the need for more advanced deep learning architectures to improve generalization and performance.</a:t>
            </a:r>
          </a:p>
        </p:txBody>
      </p:sp>
      <p:pic>
        <p:nvPicPr>
          <p:cNvPr id="7" name="Picture 6">
            <a:extLst>
              <a:ext uri="{FF2B5EF4-FFF2-40B4-BE49-F238E27FC236}">
                <a16:creationId xmlns:a16="http://schemas.microsoft.com/office/drawing/2014/main" id="{3DBCCDC5-1AE8-415B-EC7C-AA3E5E233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162" y="1797327"/>
            <a:ext cx="4781346" cy="3570879"/>
          </a:xfrm>
          <a:prstGeom prst="rect">
            <a:avLst/>
          </a:prstGeom>
        </p:spPr>
      </p:pic>
    </p:spTree>
    <p:extLst>
      <p:ext uri="{BB962C8B-B14F-4D97-AF65-F5344CB8AC3E}">
        <p14:creationId xmlns:p14="http://schemas.microsoft.com/office/powerpoint/2010/main" val="2050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8AB8-E26E-4E54-9220-6C4CE87B3EC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D366092-8E9C-E76F-F82F-E87A04EE46A5}"/>
              </a:ext>
            </a:extLst>
          </p:cNvPr>
          <p:cNvSpPr txBox="1">
            <a:spLocks/>
          </p:cNvSpPr>
          <p:nvPr/>
        </p:nvSpPr>
        <p:spPr>
          <a:xfrm>
            <a:off x="306917" y="1128579"/>
            <a:ext cx="6160558" cy="55746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For our second implementation, we searched for a better architecture that could give us good results. </a:t>
            </a:r>
          </a:p>
          <a:p>
            <a:pPr algn="just"/>
            <a:endParaRPr lang="en-US" sz="1800" dirty="0">
              <a:latin typeface="Quicksand Medium" pitchFamily="2" charset="0"/>
            </a:endParaRPr>
          </a:p>
          <a:p>
            <a:pPr algn="just"/>
            <a:r>
              <a:rPr lang="en-US" sz="1800" dirty="0">
                <a:latin typeface="Quicksand Medium" pitchFamily="2" charset="0"/>
              </a:rPr>
              <a:t>We came across a GitHub repository where someone had used Autoencoders, so we took their code, modified it to fit our needs, and achieved better results than they did. </a:t>
            </a:r>
          </a:p>
          <a:p>
            <a:pPr algn="just"/>
            <a:endParaRPr lang="en-US" sz="1800" dirty="0">
              <a:latin typeface="Quicksand Medium" pitchFamily="2" charset="0"/>
            </a:endParaRPr>
          </a:p>
          <a:p>
            <a:pPr algn="just"/>
            <a:r>
              <a:rPr lang="en-US" sz="1800" dirty="0">
                <a:latin typeface="Quicksand Medium" pitchFamily="2" charset="0"/>
              </a:rPr>
              <a:t>However, we didn’t stop there. We tried using the Transformer architecture, but it only gave us around 70% accuracy, which wasn’t impressive. </a:t>
            </a:r>
          </a:p>
          <a:p>
            <a:pPr algn="just"/>
            <a:endParaRPr lang="en-US" sz="1800" dirty="0">
              <a:latin typeface="Quicksand Medium" pitchFamily="2" charset="0"/>
            </a:endParaRPr>
          </a:p>
          <a:p>
            <a:pPr algn="just"/>
            <a:r>
              <a:rPr lang="en-US" sz="1800" dirty="0">
                <a:latin typeface="Quicksand Medium" pitchFamily="2" charset="0"/>
              </a:rPr>
              <a:t>To improve it, we combined the Transformer with LSTM, which increased the accuracy a bit. Still not satisfied, we added additive fusion, which pushed the accuracy close to 80%. </a:t>
            </a:r>
          </a:p>
          <a:p>
            <a:pPr algn="just"/>
            <a:endParaRPr lang="en-US" sz="1800" dirty="0">
              <a:latin typeface="Quicksand Medium" pitchFamily="2" charset="0"/>
            </a:endParaRPr>
          </a:p>
          <a:p>
            <a:pPr algn="just"/>
            <a:r>
              <a:rPr lang="en-US" sz="1800" dirty="0">
                <a:latin typeface="Quicksand Medium" pitchFamily="2" charset="0"/>
              </a:rPr>
              <a:t>While this was a good improvement, we knew some other studies had achieved higher results, so we kept looking for a better architecture to detect emotions more accurately.</a:t>
            </a:r>
          </a:p>
          <a:p>
            <a:pPr algn="just"/>
            <a:endParaRPr lang="en-US" sz="1800" dirty="0">
              <a:latin typeface="Quicksand Medium" pitchFamily="2" charset="0"/>
            </a:endParaRPr>
          </a:p>
        </p:txBody>
      </p:sp>
      <p:pic>
        <p:nvPicPr>
          <p:cNvPr id="5" name="Picture 4">
            <a:extLst>
              <a:ext uri="{FF2B5EF4-FFF2-40B4-BE49-F238E27FC236}">
                <a16:creationId xmlns:a16="http://schemas.microsoft.com/office/drawing/2014/main" id="{CE5B5A3F-8CB5-6E84-101D-41D39E6F68BA}"/>
              </a:ext>
            </a:extLst>
          </p:cNvPr>
          <p:cNvPicPr>
            <a:picLocks noChangeAspect="1"/>
          </p:cNvPicPr>
          <p:nvPr/>
        </p:nvPicPr>
        <p:blipFill>
          <a:blip r:embed="rId2"/>
          <a:stretch>
            <a:fillRect/>
          </a:stretch>
        </p:blipFill>
        <p:spPr>
          <a:xfrm>
            <a:off x="7106929" y="1128579"/>
            <a:ext cx="4778154" cy="1722269"/>
          </a:xfrm>
          <a:prstGeom prst="rect">
            <a:avLst/>
          </a:prstGeom>
        </p:spPr>
      </p:pic>
      <p:pic>
        <p:nvPicPr>
          <p:cNvPr id="8" name="Picture 7">
            <a:extLst>
              <a:ext uri="{FF2B5EF4-FFF2-40B4-BE49-F238E27FC236}">
                <a16:creationId xmlns:a16="http://schemas.microsoft.com/office/drawing/2014/main" id="{F5CD6ACA-8B1A-860D-6280-6CD811953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929" y="3135142"/>
            <a:ext cx="5317068" cy="3446668"/>
          </a:xfrm>
          <a:prstGeom prst="rect">
            <a:avLst/>
          </a:prstGeom>
        </p:spPr>
      </p:pic>
      <p:sp>
        <p:nvSpPr>
          <p:cNvPr id="7" name="Title 1">
            <a:extLst>
              <a:ext uri="{FF2B5EF4-FFF2-40B4-BE49-F238E27FC236}">
                <a16:creationId xmlns:a16="http://schemas.microsoft.com/office/drawing/2014/main" id="{3C93A7A6-679D-B038-0553-1A404234D444}"/>
              </a:ext>
            </a:extLst>
          </p:cNvPr>
          <p:cNvSpPr>
            <a:spLocks noGrp="1"/>
          </p:cNvSpPr>
          <p:nvPr>
            <p:ph type="ctrTitle"/>
          </p:nvPr>
        </p:nvSpPr>
        <p:spPr>
          <a:xfrm>
            <a:off x="3144309" y="137848"/>
            <a:ext cx="5903382" cy="689504"/>
          </a:xfrm>
        </p:spPr>
        <p:txBody>
          <a:bodyPr>
            <a:normAutofit fontScale="90000"/>
          </a:bodyPr>
          <a:lstStyle/>
          <a:p>
            <a:r>
              <a:rPr lang="en-US" sz="4000" dirty="0">
                <a:latin typeface="Quicksand Bold" pitchFamily="50" charset="0"/>
              </a:rPr>
              <a:t>Methodology and Results</a:t>
            </a:r>
          </a:p>
        </p:txBody>
      </p:sp>
    </p:spTree>
    <p:extLst>
      <p:ext uri="{BB962C8B-B14F-4D97-AF65-F5344CB8AC3E}">
        <p14:creationId xmlns:p14="http://schemas.microsoft.com/office/powerpoint/2010/main" val="241992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7E531-8383-0366-BA89-7A1A55CF248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3DD23EC-96A0-C9D5-A8FD-B7813982F80A}"/>
              </a:ext>
            </a:extLst>
          </p:cNvPr>
          <p:cNvSpPr txBox="1">
            <a:spLocks/>
          </p:cNvSpPr>
          <p:nvPr/>
        </p:nvSpPr>
        <p:spPr>
          <a:xfrm>
            <a:off x="301003" y="1644961"/>
            <a:ext cx="6160558" cy="35680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For our final implementation, after testing various architectures, we decided to explore CNN, BI-LSTM, and GRU, which are well-suited for sequential data like EEG signals. </a:t>
            </a:r>
          </a:p>
          <a:p>
            <a:pPr algn="just"/>
            <a:endParaRPr lang="en-US" sz="1800" dirty="0">
              <a:latin typeface="Quicksand Medium" pitchFamily="2" charset="0"/>
            </a:endParaRPr>
          </a:p>
          <a:p>
            <a:pPr algn="just"/>
            <a:r>
              <a:rPr lang="en-US" sz="1800" dirty="0">
                <a:latin typeface="Quicksand Medium" pitchFamily="2" charset="0"/>
              </a:rPr>
              <a:t>Given that signals are inherently sequential, we believed these architectures would be effective for emotion detection. </a:t>
            </a:r>
          </a:p>
          <a:p>
            <a:pPr algn="just"/>
            <a:endParaRPr lang="en-US" sz="1800" dirty="0">
              <a:latin typeface="Quicksand Medium" pitchFamily="2" charset="0"/>
            </a:endParaRPr>
          </a:p>
          <a:p>
            <a:pPr algn="just"/>
            <a:r>
              <a:rPr lang="en-US" sz="1800" dirty="0">
                <a:latin typeface="Quicksand Medium" pitchFamily="2" charset="0"/>
              </a:rPr>
              <a:t>After training the models, we achieved excellent results, with each model surpassing 90% accuracy. This indicates that the models can detect emotions with high precision. The best-performing model was the Bi-LSTM, which achieved an impressive 93% accuracy.</a:t>
            </a:r>
          </a:p>
        </p:txBody>
      </p:sp>
      <p:pic>
        <p:nvPicPr>
          <p:cNvPr id="9" name="Picture 8">
            <a:extLst>
              <a:ext uri="{FF2B5EF4-FFF2-40B4-BE49-F238E27FC236}">
                <a16:creationId xmlns:a16="http://schemas.microsoft.com/office/drawing/2014/main" id="{376EBDA2-34F6-B49F-1E76-641D6E8BE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042" y="844284"/>
            <a:ext cx="4727956" cy="2797969"/>
          </a:xfrm>
          <a:prstGeom prst="rect">
            <a:avLst/>
          </a:prstGeom>
        </p:spPr>
      </p:pic>
      <p:pic>
        <p:nvPicPr>
          <p:cNvPr id="13" name="Picture 12">
            <a:extLst>
              <a:ext uri="{FF2B5EF4-FFF2-40B4-BE49-F238E27FC236}">
                <a16:creationId xmlns:a16="http://schemas.microsoft.com/office/drawing/2014/main" id="{CA62D7DB-280D-8950-4F5B-F569A4D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362" y="3905250"/>
            <a:ext cx="4731420" cy="2797969"/>
          </a:xfrm>
          <a:prstGeom prst="rect">
            <a:avLst/>
          </a:prstGeom>
        </p:spPr>
      </p:pic>
      <p:sp>
        <p:nvSpPr>
          <p:cNvPr id="6" name="Title 1">
            <a:extLst>
              <a:ext uri="{FF2B5EF4-FFF2-40B4-BE49-F238E27FC236}">
                <a16:creationId xmlns:a16="http://schemas.microsoft.com/office/drawing/2014/main" id="{33D1178B-530F-BB80-4D3D-FCC43515B465}"/>
              </a:ext>
            </a:extLst>
          </p:cNvPr>
          <p:cNvSpPr>
            <a:spLocks noGrp="1"/>
          </p:cNvSpPr>
          <p:nvPr>
            <p:ph type="ctrTitle"/>
          </p:nvPr>
        </p:nvSpPr>
        <p:spPr>
          <a:xfrm>
            <a:off x="3144309" y="137848"/>
            <a:ext cx="5903382" cy="689504"/>
          </a:xfrm>
        </p:spPr>
        <p:txBody>
          <a:bodyPr>
            <a:normAutofit fontScale="90000"/>
          </a:bodyPr>
          <a:lstStyle/>
          <a:p>
            <a:r>
              <a:rPr lang="en-US" sz="4000" dirty="0">
                <a:latin typeface="Quicksand Bold" pitchFamily="50" charset="0"/>
              </a:rPr>
              <a:t>Methodology and Results</a:t>
            </a:r>
          </a:p>
        </p:txBody>
      </p:sp>
    </p:spTree>
    <p:extLst>
      <p:ext uri="{BB962C8B-B14F-4D97-AF65-F5344CB8AC3E}">
        <p14:creationId xmlns:p14="http://schemas.microsoft.com/office/powerpoint/2010/main" val="27379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B9B6-0A7B-C115-1F8B-20A0DFE5ADA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3BF4A89-32B0-C559-CFA7-5958D6071AF4}"/>
              </a:ext>
            </a:extLst>
          </p:cNvPr>
          <p:cNvSpPr txBox="1">
            <a:spLocks/>
          </p:cNvSpPr>
          <p:nvPr/>
        </p:nvSpPr>
        <p:spPr>
          <a:xfrm>
            <a:off x="1605928" y="1111988"/>
            <a:ext cx="8566772" cy="186013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00" dirty="0">
                <a:latin typeface="Quicksand Medium" pitchFamily="2" charset="0"/>
              </a:rPr>
              <a:t>Now that we have our best model for detecting emotions with high accuracy, we wanted to understand how it makes its predictions. </a:t>
            </a:r>
          </a:p>
          <a:p>
            <a:pPr algn="just"/>
            <a:endParaRPr lang="en-US" sz="1800" dirty="0">
              <a:latin typeface="Quicksand Medium" pitchFamily="2" charset="0"/>
            </a:endParaRPr>
          </a:p>
          <a:p>
            <a:pPr algn="just"/>
            <a:r>
              <a:rPr lang="en-US" sz="1800" dirty="0">
                <a:latin typeface="Quicksand Medium" pitchFamily="2" charset="0"/>
              </a:rPr>
              <a:t>To add a layer of explainability, we used SHAP (SHapley Additive exPlanations) to identify which frequency bands had the most influence on the model's decisions. This helped us gain insights into the key features driving the predictions.</a:t>
            </a:r>
          </a:p>
        </p:txBody>
      </p:sp>
      <p:pic>
        <p:nvPicPr>
          <p:cNvPr id="5" name="Picture 4">
            <a:extLst>
              <a:ext uri="{FF2B5EF4-FFF2-40B4-BE49-F238E27FC236}">
                <a16:creationId xmlns:a16="http://schemas.microsoft.com/office/drawing/2014/main" id="{F8A01684-EBB9-2943-9A9F-76C0A1AE8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625" y="3105150"/>
            <a:ext cx="6867158" cy="3108966"/>
          </a:xfrm>
          <a:prstGeom prst="rect">
            <a:avLst/>
          </a:prstGeom>
        </p:spPr>
      </p:pic>
      <p:sp>
        <p:nvSpPr>
          <p:cNvPr id="7" name="Title 1">
            <a:extLst>
              <a:ext uri="{FF2B5EF4-FFF2-40B4-BE49-F238E27FC236}">
                <a16:creationId xmlns:a16="http://schemas.microsoft.com/office/drawing/2014/main" id="{43C98792-BF8C-E1B0-507E-505DFB6CC726}"/>
              </a:ext>
            </a:extLst>
          </p:cNvPr>
          <p:cNvSpPr>
            <a:spLocks noGrp="1"/>
          </p:cNvSpPr>
          <p:nvPr>
            <p:ph type="ctrTitle"/>
          </p:nvPr>
        </p:nvSpPr>
        <p:spPr>
          <a:xfrm>
            <a:off x="3144309" y="137848"/>
            <a:ext cx="5903382" cy="689504"/>
          </a:xfrm>
        </p:spPr>
        <p:txBody>
          <a:bodyPr>
            <a:normAutofit fontScale="90000"/>
          </a:bodyPr>
          <a:lstStyle/>
          <a:p>
            <a:r>
              <a:rPr lang="en-US" sz="4000" dirty="0">
                <a:latin typeface="Quicksand Bold" pitchFamily="50" charset="0"/>
              </a:rPr>
              <a:t>Methodology and Results</a:t>
            </a:r>
          </a:p>
        </p:txBody>
      </p:sp>
    </p:spTree>
    <p:extLst>
      <p:ext uri="{BB962C8B-B14F-4D97-AF65-F5344CB8AC3E}">
        <p14:creationId xmlns:p14="http://schemas.microsoft.com/office/powerpoint/2010/main" val="107917927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1404</Words>
  <Application>Microsoft Office PowerPoint</Application>
  <PresentationFormat>Widescreen</PresentationFormat>
  <Paragraphs>106</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Quicksand Bold</vt:lpstr>
      <vt:lpstr>Quicksand Medium</vt:lpstr>
      <vt:lpstr>Thème Office</vt:lpstr>
      <vt:lpstr>Big Data Project – EEG-Based Emotion Detection using DEAP Dataset</vt:lpstr>
      <vt:lpstr>Plan</vt:lpstr>
      <vt:lpstr>Project Overview</vt:lpstr>
      <vt:lpstr>Dataset Overview</vt:lpstr>
      <vt:lpstr>Related Works</vt:lpstr>
      <vt:lpstr>Methodology and Results</vt:lpstr>
      <vt:lpstr>Methodology and Results</vt:lpstr>
      <vt:lpstr>Methodology and Results</vt:lpstr>
      <vt:lpstr>Methodology and Results</vt:lpstr>
      <vt:lpstr>Methodology and Results</vt:lpstr>
      <vt:lpstr>Discussion</vt:lpstr>
      <vt:lpstr>Discussion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BENALI AYOUB</dc:creator>
  <cp:lastModifiedBy>Nouh Taha Chebchoub</cp:lastModifiedBy>
  <cp:revision>4</cp:revision>
  <dcterms:created xsi:type="dcterms:W3CDTF">2024-12-27T10:58:57Z</dcterms:created>
  <dcterms:modified xsi:type="dcterms:W3CDTF">2025-01-15T10:32:41Z</dcterms:modified>
</cp:coreProperties>
</file>